
<file path=[Content_Types].xml><?xml version="1.0" encoding="utf-8"?>
<Types xmlns="http://schemas.openxmlformats.org/package/2006/content-types">
  <Default Extension="pdf" ContentType="application/pdf"/>
  <Default Extension="rels" ContentType="application/vnd.openxmlformats-package.relationships+xml"/>
  <Override PartName="/ppt/slides/slide14.xml" ContentType="application/vnd.openxmlformats-officedocument.presentationml.slide+xml"/>
  <Override PartName="/ppt/slides/slide62.xml" ContentType="application/vnd.openxmlformats-officedocument.presentationml.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notesSlides/notesSlide1.xml" ContentType="application/vnd.openxmlformats-officedocument.presentationml.notesSlide+xml"/>
  <Override PartName="/ppt/slides/slide28.xml" ContentType="application/vnd.openxmlformats-officedocument.presentationml.slide+xml"/>
  <Override PartName="/ppt/slides/slide54.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slides/slide61.xml" ContentType="application/vnd.openxmlformats-officedocument.presentationml.slide+xml"/>
  <Override PartName="/ppt/notesSlides/notesSlide7.xml" ContentType="application/vnd.openxmlformats-officedocument.presentationml.notesSlide+xml"/>
  <Override PartName="/ppt/slides/slide44.xml" ContentType="application/vnd.openxmlformats-officedocument.presentationml.slide+xml"/>
  <Override PartName="/ppt/handoutMasters/handoutMaster1.xml" ContentType="application/vnd.openxmlformats-officedocument.presentationml.handoutMaster+xml"/>
  <Override PartName="/ppt/slides/slide27.xml" ContentType="application/vnd.openxmlformats-officedocument.presentationml.slide+xml"/>
  <Override PartName="/ppt/slides/slide53.xml" ContentType="application/vnd.openxmlformats-officedocument.presentationml.slide+xml"/>
  <Default Extension="vml" ContentType="application/vnd.openxmlformats-officedocument.vmlDrawing"/>
  <Override PartName="/ppt/slides/slide20.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slides/slide67.xml" ContentType="application/vnd.openxmlformats-officedocument.presentationml.slide+xml"/>
  <Override PartName="/ppt/slides/slide12.xml" ContentType="application/vnd.openxmlformats-officedocument.presentationml.slide+xml"/>
  <Override PartName="/ppt/slides/slide60.xml" ContentType="application/vnd.openxmlformats-officedocument.presentationml.slide+xml"/>
  <Override PartName="/ppt/notesSlides/notesSlide6.xml" ContentType="application/vnd.openxmlformats-officedocument.presentationml.notesSlide+xml"/>
  <Override PartName="/ppt/presProps.xml" ContentType="application/vnd.openxmlformats-officedocument.presentationml.presProps+xml"/>
  <Override PartName="/ppt/slides/slide43.xml" ContentType="application/vnd.openxmlformats-officedocument.presentationml.slide+xml"/>
  <Override PartName="/ppt/slides/slide59.xml" ContentType="application/vnd.openxmlformats-officedocument.presentationml.slide+xml"/>
  <Default Extension="pict" ContentType="image/pict"/>
  <Override PartName="/ppt/slides/slide26.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66.xml" ContentType="application/vnd.openxmlformats-officedocument.presentationml.slide+xml"/>
  <Override PartName="/ppt/slides/slide11.xml" ContentType="application/vnd.openxmlformats-officedocument.presentationml.slide+xml"/>
  <Override PartName="/ppt/slides/slide49.xml" ContentType="application/vnd.openxmlformats-officedocument.presentationml.slide+xml"/>
  <Override PartName="/ppt/notesSlides/notesSlide5.xml" ContentType="application/vnd.openxmlformats-officedocument.presentationml.notesSlide+xml"/>
  <Override PartName="/ppt/slides/slide42.xml" ContentType="application/vnd.openxmlformats-officedocument.presentationml.slide+xml"/>
  <Override PartName="/ppt/slides/slide58.xml" ContentType="application/vnd.openxmlformats-officedocument.presentationml.slide+xml"/>
  <Override PartName="/ppt/slides/slide25.xml" ContentType="application/vnd.openxmlformats-officedocument.presentationml.slide+xml"/>
  <Override PartName="/ppt/slides/slide51.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s/slide65.xml" ContentType="application/vnd.openxmlformats-officedocument.presentationml.slide+xml"/>
  <Override PartName="/ppt/slides/slide10.xml" ContentType="application/vnd.openxmlformats-officedocument.presentationml.slide+xml"/>
  <Override PartName="/docProps/app.xml" ContentType="application/vnd.openxmlformats-officedocument.extended-properties+xml"/>
  <Override PartName="/ppt/slides/slide48.xml" ContentType="application/vnd.openxmlformats-officedocument.presentationml.slide+xml"/>
  <Override PartName="/ppt/notesSlides/notesSlide4.xml" ContentType="application/vnd.openxmlformats-officedocument.presentationml.notesSlide+xml"/>
  <Override PartName="/ppt/slides/slide41.xml" ContentType="application/vnd.openxmlformats-officedocument.presentationml.slide+xml"/>
  <Override PartName="/ppt/slides/slide57.xml" ContentType="application/vnd.openxmlformats-officedocument.presentationml.slide+xml"/>
  <Override PartName="/ppt/theme/theme3.xml" ContentType="application/vnd.openxmlformats-officedocument.theme+xml"/>
  <Override PartName="/ppt/slides/slide24.xml" ContentType="application/vnd.openxmlformats-officedocument.presentationml.slide+xml"/>
  <Override PartName="/ppt/slideLayouts/slideLayout12.xml" ContentType="application/vnd.openxmlformats-officedocument.presentationml.slideLayout+xml"/>
  <Override PartName="/ppt/slides/slide50.xml" ContentType="application/vnd.openxmlformats-officedocument.presentationml.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Default Extension="jpeg" ContentType="image/jpeg"/>
  <Override PartName="/ppt/slides/slide64.xml" ContentType="application/vnd.openxmlformats-officedocument.presentationml.slide+xml"/>
  <Override PartName="/ppt/viewProps.xml" ContentType="application/vnd.openxmlformats-officedocument.presentationml.viewProps+xml"/>
  <Override PartName="/ppt/slides/slide47.xml" ContentType="application/vnd.openxmlformats-officedocument.presentationml.slide+xml"/>
  <Override PartName="/ppt/notesSlides/notesSlide3.xml" ContentType="application/vnd.openxmlformats-officedocument.presentationml.notesSlide+xml"/>
  <Override PartName="/ppt/slides/slide40.xml" ContentType="application/vnd.openxmlformats-officedocument.presentationml.slide+xml"/>
  <Override PartName="/ppt/slides/slide56.xml" ContentType="application/vnd.openxmlformats-officedocument.presentationml.slide+xml"/>
  <Override PartName="/ppt/theme/theme2.xml" ContentType="application/vnd.openxmlformats-officedocument.theme+xml"/>
  <Override PartName="/ppt/slides/slide23.xml" ContentType="application/vnd.openxmlformats-officedocument.presentationml.slide+xml"/>
  <Override PartName="/ppt/slides/slide39.xml" ContentType="application/vnd.openxmlformats-officedocument.presentationml.slide+xml"/>
  <Override PartName="/ppt/slideLayouts/slideLayout11.xml" ContentType="application/vnd.openxmlformats-officedocument.presentationml.slideLayout+xml"/>
  <Override PartName="/ppt/slides/slide7.xml" ContentType="application/vnd.openxmlformats-officedocument.presentationml.slide+xml"/>
  <Override PartName="/ppt/slideLayouts/slideLayout7.xml" ContentType="application/vnd.openxmlformats-officedocument.presentationml.slideLayout+xml"/>
  <Override PartName="/ppt/slides/slide32.xml" ContentType="application/vnd.openxmlformats-officedocument.presentationml.slide+xml"/>
  <Override PartName="/ppt/notesMasters/notesMaster1.xml" ContentType="application/vnd.openxmlformats-officedocument.presentationml.notesMaster+xml"/>
  <Override PartName="/ppt/slides/slide15.xml" ContentType="application/vnd.openxmlformats-officedocument.presentationml.slide+xml"/>
  <Override PartName="/ppt/slides/slide63.xml" ContentType="application/vnd.openxmlformats-officedocument.presentationml.slide+xml"/>
  <Override PartName="/ppt/slides/slide46.xml" ContentType="application/vnd.openxmlformats-officedocument.presentationml.slide+xml"/>
  <Override PartName="/ppt/notesSlides/notesSlide2.xml" ContentType="application/vnd.openxmlformats-officedocument.presentationml.notesSlide+xml"/>
  <Override PartName="/ppt/slides/slide29.xml" ContentType="application/vnd.openxmlformats-officedocument.presentationml.slide+xml"/>
  <Override PartName="/ppt/slides/slide55.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Default Extension="bin" ContentType="application/vnd.openxmlformats-officedocument.presentationml.printerSettings"/>
  <Override PartName="/ppt/slideLayouts/slideLayout6.xml" ContentType="application/vnd.openxmlformats-officedocument.presentationml.slideLayout+xml"/>
  <Override PartName="/ppt/slides/slide31.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69"/>
  </p:notesMasterIdLst>
  <p:handoutMasterIdLst>
    <p:handoutMasterId r:id="rId70"/>
  </p:handoutMasterIdLst>
  <p:sldIdLst>
    <p:sldId id="256" r:id="rId2"/>
    <p:sldId id="285" r:id="rId3"/>
    <p:sldId id="288" r:id="rId4"/>
    <p:sldId id="298" r:id="rId5"/>
    <p:sldId id="302" r:id="rId6"/>
    <p:sldId id="303" r:id="rId7"/>
    <p:sldId id="297" r:id="rId8"/>
    <p:sldId id="301" r:id="rId9"/>
    <p:sldId id="300" r:id="rId10"/>
    <p:sldId id="289" r:id="rId11"/>
    <p:sldId id="374" r:id="rId12"/>
    <p:sldId id="362" r:id="rId13"/>
    <p:sldId id="361" r:id="rId14"/>
    <p:sldId id="363" r:id="rId15"/>
    <p:sldId id="304" r:id="rId16"/>
    <p:sldId id="291" r:id="rId17"/>
    <p:sldId id="364" r:id="rId18"/>
    <p:sldId id="322" r:id="rId19"/>
    <p:sldId id="358" r:id="rId20"/>
    <p:sldId id="305" r:id="rId21"/>
    <p:sldId id="306" r:id="rId22"/>
    <p:sldId id="307" r:id="rId23"/>
    <p:sldId id="365" r:id="rId24"/>
    <p:sldId id="308" r:id="rId25"/>
    <p:sldId id="359" r:id="rId26"/>
    <p:sldId id="309" r:id="rId27"/>
    <p:sldId id="310" r:id="rId28"/>
    <p:sldId id="311" r:id="rId29"/>
    <p:sldId id="316" r:id="rId30"/>
    <p:sldId id="312" r:id="rId31"/>
    <p:sldId id="317" r:id="rId32"/>
    <p:sldId id="319" r:id="rId33"/>
    <p:sldId id="320" r:id="rId34"/>
    <p:sldId id="373" r:id="rId35"/>
    <p:sldId id="366" r:id="rId36"/>
    <p:sldId id="313" r:id="rId37"/>
    <p:sldId id="314" r:id="rId38"/>
    <p:sldId id="367" r:id="rId39"/>
    <p:sldId id="325" r:id="rId40"/>
    <p:sldId id="326" r:id="rId41"/>
    <p:sldId id="327" r:id="rId42"/>
    <p:sldId id="330" r:id="rId43"/>
    <p:sldId id="329" r:id="rId44"/>
    <p:sldId id="372" r:id="rId45"/>
    <p:sldId id="332" r:id="rId46"/>
    <p:sldId id="331" r:id="rId47"/>
    <p:sldId id="339" r:id="rId48"/>
    <p:sldId id="368" r:id="rId49"/>
    <p:sldId id="274" r:id="rId50"/>
    <p:sldId id="261" r:id="rId51"/>
    <p:sldId id="271" r:id="rId52"/>
    <p:sldId id="340" r:id="rId53"/>
    <p:sldId id="369" r:id="rId54"/>
    <p:sldId id="351" r:id="rId55"/>
    <p:sldId id="370" r:id="rId56"/>
    <p:sldId id="352" r:id="rId57"/>
    <p:sldId id="371" r:id="rId58"/>
    <p:sldId id="354" r:id="rId59"/>
    <p:sldId id="353" r:id="rId60"/>
    <p:sldId id="360" r:id="rId61"/>
    <p:sldId id="356" r:id="rId62"/>
    <p:sldId id="357" r:id="rId63"/>
    <p:sldId id="333" r:id="rId64"/>
    <p:sldId id="337" r:id="rId65"/>
    <p:sldId id="335" r:id="rId66"/>
    <p:sldId id="338" r:id="rId67"/>
    <p:sldId id="334" r:id="rId6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rnWhat="handouts2" frameSlides="1"/>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34551" autoAdjust="0"/>
    <p:restoredTop sz="86356" autoAdjust="0"/>
  </p:normalViewPr>
  <p:slideViewPr>
    <p:cSldViewPr snapToGrid="0" snapToObjects="1">
      <p:cViewPr varScale="1">
        <p:scale>
          <a:sx n="128" d="100"/>
          <a:sy n="128" d="100"/>
        </p:scale>
        <p:origin x="-1560"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ict"/></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B49660-8B34-B147-98F4-AC66621232D1}" type="datetimeFigureOut">
              <a:rPr lang="en-US" smtClean="0"/>
              <a:t>8/23/10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A6517E-45EA-614E-B8C9-17503E73E62B}"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ECD30C6-B750-8847-B9D7-57920F7DEF93}" type="datetimeFigureOut">
              <a:rPr lang="en-US" smtClean="0"/>
              <a:pPr/>
              <a:t>8/23/10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7EC09C-08CC-8A4E-B458-32085216164B}"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Information gathered in the field (left) is hand annotated onto maps and then transcribed with a black marker (center) onto a global map that is entered into a GIS system and presented to the next operation period (right). Since this process took an entire operation period to complete, the map shown to the personnel reflected intelligence from nearly 24 hours prior.</a:t>
            </a:r>
            <a:endParaRPr lang="en-US" dirty="0"/>
          </a:p>
        </p:txBody>
      </p:sp>
      <p:sp>
        <p:nvSpPr>
          <p:cNvPr id="4" name="Slide Number Placeholder 3"/>
          <p:cNvSpPr>
            <a:spLocks noGrp="1"/>
          </p:cNvSpPr>
          <p:nvPr>
            <p:ph type="sldNum" sz="quarter" idx="10"/>
          </p:nvPr>
        </p:nvSpPr>
        <p:spPr/>
        <p:txBody>
          <a:bodyPr/>
          <a:lstStyle/>
          <a:p>
            <a:fld id="{477EC09C-08CC-8A4E-B458-32085216164B}"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772C9A02-F4DD-974A-9082-5B0A114CA58A}" type="slidenum">
              <a:rPr lang="en-US">
                <a:latin typeface="Arial" charset="0"/>
              </a:rPr>
              <a:pPr/>
              <a:t>3</a:t>
            </a:fld>
            <a:endParaRPr lang="en-US">
              <a:latin typeface="Arial"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w="9525"/>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366E042F-3632-9A40-8BF6-C464583CFFDD}" type="slidenum">
              <a:rPr lang="en-US">
                <a:latin typeface="Arial" charset="0"/>
              </a:rPr>
              <a:pPr/>
              <a:t>16</a:t>
            </a:fld>
            <a:endParaRPr lang="en-US">
              <a:latin typeface="Arial" charset="0"/>
            </a:endParaRPr>
          </a:p>
        </p:txBody>
      </p:sp>
      <p:sp>
        <p:nvSpPr>
          <p:cNvPr id="35843" name="Rectangle 2"/>
          <p:cNvSpPr>
            <a:spLocks noGrp="1" noRot="1" noChangeAspect="1" noChangeArrowheads="1"/>
          </p:cNvSpPr>
          <p:nvPr>
            <p:ph type="sldImg"/>
          </p:nvPr>
        </p:nvSpPr>
        <p:spPr>
          <a:solidFill>
            <a:srgbClr val="FFFFFF"/>
          </a:solidFill>
          <a:ln/>
        </p:spPr>
      </p:sp>
      <p:sp>
        <p:nvSpPr>
          <p:cNvPr id="35844" name="Rectangle 3"/>
          <p:cNvSpPr>
            <a:spLocks noGrp="1" noChangeArrowheads="1"/>
          </p:cNvSpPr>
          <p:nvPr>
            <p:ph type="body" idx="1"/>
          </p:nvPr>
        </p:nvSpPr>
        <p:spPr>
          <a:xfrm>
            <a:off x="686112" y="4343713"/>
            <a:ext cx="5485778" cy="4113862"/>
          </a:xfrm>
          <a:solidFill>
            <a:srgbClr val="FFFFFF"/>
          </a:solidFill>
          <a:ln>
            <a:solidFill>
              <a:srgbClr val="000000"/>
            </a:solidFill>
          </a:ln>
        </p:spPr>
        <p:txBody>
          <a:bodyPr lIns="91431" tIns="45716" rIns="91431" bIns="45716"/>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Chording</a:t>
            </a:r>
          </a:p>
          <a:p>
            <a:r>
              <a:rPr lang="en-US" dirty="0" smtClean="0"/>
              <a:t>Look away</a:t>
            </a:r>
          </a:p>
          <a:p>
            <a:endParaRPr lang="en-US" dirty="0"/>
          </a:p>
        </p:txBody>
      </p:sp>
      <p:sp>
        <p:nvSpPr>
          <p:cNvPr id="4" name="Slide Number Placeholder 3"/>
          <p:cNvSpPr>
            <a:spLocks noGrp="1"/>
          </p:cNvSpPr>
          <p:nvPr>
            <p:ph type="sldNum" sz="quarter" idx="10"/>
          </p:nvPr>
        </p:nvSpPr>
        <p:spPr/>
        <p:txBody>
          <a:bodyPr/>
          <a:lstStyle/>
          <a:p>
            <a:fld id="{477EC09C-08CC-8A4E-B458-32085216164B}" type="slidenum">
              <a:rPr lang="en-US" smtClean="0"/>
              <a:pPr/>
              <a:t>18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7EC09C-08CC-8A4E-B458-32085216164B}" type="slidenum">
              <a:rPr lang="en-US" smtClean="0"/>
              <a:pPr/>
              <a:t>49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USE DEMOGRAPHICS TO OUR ADVANTAGE</a:t>
            </a:r>
          </a:p>
          <a:p>
            <a:endParaRPr lang="en-US" dirty="0" smtClean="0"/>
          </a:p>
          <a:p>
            <a:r>
              <a:rPr lang="en-US" dirty="0" smtClean="0"/>
              <a:t>PACKBOT CASE</a:t>
            </a:r>
            <a:endParaRPr lang="en-US" dirty="0"/>
          </a:p>
        </p:txBody>
      </p:sp>
      <p:sp>
        <p:nvSpPr>
          <p:cNvPr id="4" name="Slide Number Placeholder 3"/>
          <p:cNvSpPr>
            <a:spLocks noGrp="1"/>
          </p:cNvSpPr>
          <p:nvPr>
            <p:ph type="sldNum" sz="quarter" idx="10"/>
          </p:nvPr>
        </p:nvSpPr>
        <p:spPr/>
        <p:txBody>
          <a:bodyPr/>
          <a:lstStyle/>
          <a:p>
            <a:fld id="{477EC09C-08CC-8A4E-B458-32085216164B}" type="slidenum">
              <a:rPr lang="en-US" smtClean="0"/>
              <a:pPr/>
              <a:t>50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7EC09C-08CC-8A4E-B458-32085216164B}" type="slidenum">
              <a:rPr lang="en-US" smtClean="0"/>
              <a:pPr/>
              <a:t>51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title" preserve="1">
  <p:cSld name="Title Slide">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0"/>
            <a:ext cx="9143999" cy="513543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2" name="Title 1"/>
          <p:cNvSpPr>
            <a:spLocks noGrp="1"/>
          </p:cNvSpPr>
          <p:nvPr>
            <p:ph type="ctrTitle"/>
          </p:nvPr>
        </p:nvSpPr>
        <p:spPr>
          <a:xfrm>
            <a:off x="685800" y="3355848"/>
            <a:ext cx="8077200" cy="1673352"/>
          </a:xfrm>
        </p:spPr>
        <p:txBody>
          <a:bodyPr vert="horz" lIns="91440" tIns="0" rIns="45720" bIns="0" rtlCol="0" anchor="t">
            <a:normAutofit/>
            <a:scene3d>
              <a:camera prst="orthographicFront"/>
              <a:lightRig rig="threePt" dir="t">
                <a:rot lat="0" lon="0" rev="4800000"/>
              </a:lightRig>
            </a:scene3d>
            <a:sp3d prstMaterial="matte">
              <a:bevelT w="50800" h="10160"/>
            </a:sp3d>
          </a:bodyPr>
          <a:lstStyle>
            <a:lvl1pPr algn="l">
              <a:defRPr sz="4700" b="1"/>
            </a:lvl1pPr>
          </a:lstStyle>
          <a:p>
            <a:r>
              <a:rPr kumimoji="0" lang="en-US" smtClean="0"/>
              <a:t>Click to edit Master title style</a:t>
            </a:r>
            <a:endParaRPr kumimoji="0"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0" lang="en-US" smtClean="0"/>
              <a:t>Click to edit Master subtitle style</a:t>
            </a:r>
            <a:endParaRPr kumimoji="0" lang="en-US"/>
          </a:p>
        </p:txBody>
      </p:sp>
      <p:sp>
        <p:nvSpPr>
          <p:cNvPr id="4" name="Date Placeholder 3"/>
          <p:cNvSpPr>
            <a:spLocks noGrp="1"/>
          </p:cNvSpPr>
          <p:nvPr>
            <p:ph type="dt" sz="half" idx="10"/>
          </p:nvPr>
        </p:nvSpPr>
        <p:spPr/>
        <p:txBody>
          <a:bodyPr/>
          <a:lstStyle/>
          <a:p>
            <a:fld id="{AE8FDCF7-C49D-2C48-A103-1EC7054DD702}" type="datetimeFigureOut">
              <a:rPr lang="en-US" smtClean="0"/>
              <a:pPr/>
              <a:t>8/23/10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C7CF5-13AC-3746-A288-9CE2045D872B}" type="slidenum">
              <a:rPr lang="en-US" smtClean="0"/>
              <a:pPr/>
              <a:t>‹#›</a:t>
            </a:fld>
            <a:endParaRPr lang="en-US"/>
          </a:p>
        </p:txBody>
      </p:sp>
      <p:sp>
        <p:nvSpPr>
          <p:cNvPr id="10" name="Rectangle 9"/>
          <p:cNvSpPr/>
          <p:nvPr/>
        </p:nvSpPr>
        <p:spPr bwMode="invGray">
          <a:xfrm>
            <a:off x="0" y="5128334"/>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E8FDCF7-C49D-2C48-A103-1EC7054DD702}" type="datetimeFigureOut">
              <a:rPr lang="en-US" smtClean="0"/>
              <a:pPr/>
              <a:t>8/23/10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C7CF5-13AC-3746-A288-9CE2045D87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vertTitleAndTx" preserve="1">
  <p:cSld name="Vertical Title and Text">
    <p:spTree>
      <p:nvGrpSpPr>
        <p:cNvPr id="1" name=""/>
        <p:cNvGrpSpPr/>
        <p:nvPr/>
      </p:nvGrpSpPr>
      <p:grpSpPr>
        <a:xfrm>
          <a:off x="0" y="0"/>
          <a:ext cx="0" cy="0"/>
          <a:chOff x="0" y="0"/>
          <a:chExt cx="0" cy="0"/>
        </a:xfrm>
      </p:grpSpPr>
      <p:sp>
        <p:nvSpPr>
          <p:cNvPr id="9" name="Rectangle 8"/>
          <p:cNvSpPr/>
          <p:nvPr/>
        </p:nvSpPr>
        <p:spPr bwMode="invGray">
          <a:xfrm>
            <a:off x="6598920" y="0"/>
            <a:ext cx="45720"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8" name="Rectangle 7"/>
          <p:cNvSpPr/>
          <p:nvPr/>
        </p:nvSpPr>
        <p:spPr bwMode="ltGray">
          <a:xfrm>
            <a:off x="6647687" y="0"/>
            <a:ext cx="2514601"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2" name="Vertical Title 1"/>
          <p:cNvSpPr>
            <a:spLocks noGrp="1"/>
          </p:cNvSpPr>
          <p:nvPr>
            <p:ph type="title" orient="vert"/>
          </p:nvPr>
        </p:nvSpPr>
        <p:spPr>
          <a:xfrm>
            <a:off x="6781800" y="274640"/>
            <a:ext cx="19050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04800"/>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E8FDCF7-C49D-2C48-A103-1EC7054DD702}" type="datetimeFigureOut">
              <a:rPr lang="en-US" smtClean="0"/>
              <a:pPr/>
              <a:t>8/23/10</a:t>
            </a:fld>
            <a:endParaRPr lang="en-US"/>
          </a:p>
        </p:txBody>
      </p:sp>
      <p:sp>
        <p:nvSpPr>
          <p:cNvPr id="5" name="Footer Placeholder 4"/>
          <p:cNvSpPr>
            <a:spLocks noGrp="1"/>
          </p:cNvSpPr>
          <p:nvPr>
            <p:ph type="ftr" sz="quarter" idx="11"/>
          </p:nvPr>
        </p:nvSpPr>
        <p:spPr>
          <a:xfrm>
            <a:off x="2640597" y="6377459"/>
            <a:ext cx="3836404" cy="365125"/>
          </a:xfrm>
        </p:spPr>
        <p:txBody>
          <a:bodyPr/>
          <a:lstStyle/>
          <a:p>
            <a:endParaRPr lang="en-US"/>
          </a:p>
        </p:txBody>
      </p:sp>
      <p:sp>
        <p:nvSpPr>
          <p:cNvPr id="6" name="Slide Number Placeholder 5"/>
          <p:cNvSpPr>
            <a:spLocks noGrp="1"/>
          </p:cNvSpPr>
          <p:nvPr>
            <p:ph type="sldNum" sz="quarter" idx="12"/>
          </p:nvPr>
        </p:nvSpPr>
        <p:spPr/>
        <p:txBody>
          <a:bodyPr/>
          <a:lstStyle/>
          <a:p>
            <a:fld id="{400C7CF5-13AC-3746-A288-9CE2045D87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371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981200"/>
            <a:ext cx="40386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26511FA-C1FA-1644-8E3A-CC0D5258BF70}"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AE8FDCF7-C49D-2C48-A103-1EC7054DD702}" type="datetimeFigureOut">
              <a:rPr lang="en-US" smtClean="0"/>
              <a:pPr/>
              <a:t>8/23/10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C7CF5-13AC-3746-A288-9CE2045D87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secHead" preserve="1">
  <p:cSld name="Section Header">
    <p:bg>
      <p:bgRef idx="1002">
        <a:schemeClr val="bg2"/>
      </p:bgRef>
    </p:bg>
    <p:spTree>
      <p:nvGrpSpPr>
        <p:cNvPr id="1" name=""/>
        <p:cNvGrpSpPr/>
        <p:nvPr/>
      </p:nvGrpSpPr>
      <p:grpSpPr>
        <a:xfrm>
          <a:off x="0" y="0"/>
          <a:ext cx="0" cy="0"/>
          <a:chOff x="0" y="0"/>
          <a:chExt cx="0" cy="0"/>
        </a:xfrm>
      </p:grpSpPr>
      <p:sp>
        <p:nvSpPr>
          <p:cNvPr id="9" name="Rectangle 8"/>
          <p:cNvSpPr/>
          <p:nvPr/>
        </p:nvSpPr>
        <p:spPr bwMode="ltGray">
          <a:xfrm>
            <a:off x="0" y="1"/>
            <a:ext cx="9144000" cy="260252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12" name="Rectangle 11"/>
          <p:cNvSpPr/>
          <p:nvPr/>
        </p:nvSpPr>
        <p:spPr bwMode="invGray">
          <a:xfrm>
            <a:off x="0" y="260252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2" name="Title 1"/>
          <p:cNvSpPr>
            <a:spLocks noGrp="1"/>
          </p:cNvSpPr>
          <p:nvPr>
            <p:ph type="title"/>
          </p:nvPr>
        </p:nvSpPr>
        <p:spPr>
          <a:xfrm>
            <a:off x="749808" y="118872"/>
            <a:ext cx="8013192" cy="1636776"/>
          </a:xfrm>
        </p:spPr>
        <p:txBody>
          <a:bodyPr vert="horz" lIns="91440" tIns="0" rIns="91440" bIns="0" rtlCol="0" anchor="b">
            <a:normAutofit/>
            <a:scene3d>
              <a:camera prst="orthographicFront"/>
              <a:lightRig rig="threePt" dir="t">
                <a:rot lat="0" lon="0" rev="4800000"/>
              </a:lightRig>
            </a:scene3d>
            <a:sp3d prstMaterial="matte">
              <a:bevelT w="50800" h="10160"/>
            </a:sp3d>
          </a:bodyPr>
          <a:lstStyle>
            <a:lvl1pPr algn="l">
              <a:defRPr sz="47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40664" y="1828800"/>
            <a:ext cx="8022336" cy="685800"/>
          </a:xfrm>
        </p:spPr>
        <p:txBody>
          <a:bodyPr lIns="146304" tIns="0" rIns="45720" bIns="0" anchor="t"/>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AE8FDCF7-C49D-2C48-A103-1EC7054DD702}" type="datetimeFigureOut">
              <a:rPr lang="en-US" smtClean="0"/>
              <a:pPr/>
              <a:t>8/23/10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0C7CF5-13AC-3746-A288-9CE2045D87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AE8FDCF7-C49D-2C48-A103-1EC7054DD702}" type="datetimeFigureOut">
              <a:rPr lang="en-US" smtClean="0"/>
              <a:pPr/>
              <a:t>8/23/10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C7CF5-13AC-3746-A288-9CE2045D87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698987"/>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Text Placeholder 4"/>
          <p:cNvSpPr>
            <a:spLocks noGrp="1"/>
          </p:cNvSpPr>
          <p:nvPr>
            <p:ph type="body" sz="quarter" idx="3"/>
          </p:nvPr>
        </p:nvSpPr>
        <p:spPr>
          <a:xfrm>
            <a:off x="4645025" y="1698987"/>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eaLnBrk="1" latinLnBrk="0" hangingPunct="1"/>
            <a:r>
              <a:rPr kumimoji="0" lang="en-US" smtClean="0"/>
              <a:t>Click to edit Master text styles</a:t>
            </a:r>
          </a:p>
        </p:txBody>
      </p:sp>
      <p:sp>
        <p:nvSpPr>
          <p:cNvPr id="6" name="Content Placeholder 5"/>
          <p:cNvSpPr>
            <a:spLocks noGrp="1"/>
          </p:cNvSpPr>
          <p:nvPr>
            <p:ph sz="quarter" idx="4"/>
          </p:nvPr>
        </p:nvSpPr>
        <p:spPr>
          <a:xfrm>
            <a:off x="4645025"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AE8FDCF7-C49D-2C48-A103-1EC7054DD702}" type="datetimeFigureOut">
              <a:rPr lang="en-US" smtClean="0"/>
              <a:pPr/>
              <a:t>8/23/10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0C7CF5-13AC-3746-A288-9CE2045D87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AE8FDCF7-C49D-2C48-A103-1EC7054DD702}" type="datetimeFigureOut">
              <a:rPr lang="en-US" smtClean="0"/>
              <a:pPr/>
              <a:t>8/23/10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0C7CF5-13AC-3746-A288-9CE2045D87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8FDCF7-C49D-2C48-A103-1EC7054DD702}" type="datetimeFigureOut">
              <a:rPr lang="en-US" smtClean="0"/>
              <a:pPr/>
              <a:t>8/23/10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0C7CF5-13AC-3746-A288-9CE2045D87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838" y="152400"/>
            <a:ext cx="2523744" cy="978408"/>
          </a:xfrm>
        </p:spPr>
        <p:txBody>
          <a:bodyPr vert="horz" lIns="73152" rIns="45720" bIns="0" rtlCol="0" anchor="b">
            <a:normAutofit/>
            <a:sp3d prstMaterial="matte"/>
          </a:bodyPr>
          <a:lstStyle>
            <a:lvl1pPr algn="l">
              <a:defRPr sz="2000" b="0"/>
            </a:lvl1pPr>
          </a:lstStyle>
          <a:p>
            <a:r>
              <a:rPr kumimoji="0" lang="en-US" smtClean="0"/>
              <a:t>Click to edit Master title style</a:t>
            </a:r>
            <a:endParaRPr kumimoji="0" lang="en-US"/>
          </a:p>
        </p:txBody>
      </p:sp>
      <p:sp>
        <p:nvSpPr>
          <p:cNvPr id="3" name="Content Placeholder 2"/>
          <p:cNvSpPr>
            <a:spLocks noGrp="1"/>
          </p:cNvSpPr>
          <p:nvPr>
            <p:ph idx="1"/>
          </p:nvPr>
        </p:nvSpPr>
        <p:spPr>
          <a:xfrm>
            <a:off x="3019377" y="1743133"/>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Text Placeholder 3"/>
          <p:cNvSpPr>
            <a:spLocks noGrp="1"/>
          </p:cNvSpPr>
          <p:nvPr>
            <p:ph type="body" sz="half" idx="2"/>
          </p:nvPr>
        </p:nvSpPr>
        <p:spPr>
          <a:xfrm>
            <a:off x="167838" y="1730018"/>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AE8FDCF7-C49D-2C48-A103-1EC7054DD702}" type="datetimeFigureOut">
              <a:rPr lang="en-US" smtClean="0"/>
              <a:pPr/>
              <a:t>8/23/10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0C7CF5-13AC-3746-A288-9CE2045D872B}" type="slidenum">
              <a:rPr lang="en-US" smtClean="0"/>
              <a:pPr/>
              <a:t>‹#›</a:t>
            </a:fld>
            <a:endParaRPr lang="en-US"/>
          </a:p>
        </p:txBody>
      </p:sp>
      <p:sp>
        <p:nvSpPr>
          <p:cNvPr id="12" name="Rectangle 11"/>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9" name="Rectangle 8"/>
          <p:cNvSpPr/>
          <p:nvPr/>
        </p:nvSpPr>
        <p:spPr bwMode="invGray">
          <a:xfrm>
            <a:off x="2855737" y="0"/>
            <a:ext cx="45720" cy="1453896"/>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2903805" y="1484808"/>
            <a:ext cx="6247397" cy="5373192"/>
          </a:xfrm>
          <a:solidFill>
            <a:schemeClr val="bg2">
              <a:shade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164592" y="1170432"/>
            <a:ext cx="2523744" cy="201168"/>
          </a:xfrm>
        </p:spPr>
        <p:txBody>
          <a:bodyPr/>
          <a:lstStyle/>
          <a:p>
            <a:fld id="{AE8FDCF7-C49D-2C48-A103-1EC7054DD702}" type="datetimeFigureOut">
              <a:rPr lang="en-US" smtClean="0"/>
              <a:pPr/>
              <a:t>8/23/10</a:t>
            </a:fld>
            <a:endParaRPr lang="en-US"/>
          </a:p>
        </p:txBody>
      </p:sp>
      <p:sp>
        <p:nvSpPr>
          <p:cNvPr id="11" name="Rectangle 10"/>
          <p:cNvSpPr/>
          <p:nvPr/>
        </p:nvSpPr>
        <p:spPr>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9" name="Rectangle 8"/>
          <p:cNvSpPr/>
          <p:nvPr/>
        </p:nvSpPr>
        <p:spPr bwMode="invGray">
          <a:xfrm>
            <a:off x="2855737" y="0"/>
            <a:ext cx="45720"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6" name="Footer Placeholder 5"/>
          <p:cNvSpPr>
            <a:spLocks noGrp="1"/>
          </p:cNvSpPr>
          <p:nvPr>
            <p:ph type="ftr" sz="quarter" idx="11"/>
          </p:nvPr>
        </p:nvSpPr>
        <p:spPr>
          <a:xfrm>
            <a:off x="3035808" y="1170432"/>
            <a:ext cx="5193792" cy="201168"/>
          </a:xfrm>
        </p:spPr>
        <p:txBody>
          <a:bodyPr/>
          <a:lstStyle>
            <a:lvl1pPr>
              <a:defRPr>
                <a:solidFill>
                  <a:schemeClr val="bg1">
                    <a:shade val="50000"/>
                  </a:schemeClr>
                </a:solidFill>
              </a:defRPr>
            </a:lvl1pPr>
          </a:lstStyle>
          <a:p>
            <a:endParaRPr lang="en-US"/>
          </a:p>
        </p:txBody>
      </p:sp>
      <p:sp>
        <p:nvSpPr>
          <p:cNvPr id="7" name="Slide Number Placeholder 6"/>
          <p:cNvSpPr>
            <a:spLocks noGrp="1"/>
          </p:cNvSpPr>
          <p:nvPr>
            <p:ph type="sldNum" sz="quarter" idx="12"/>
          </p:nvPr>
        </p:nvSpPr>
        <p:spPr>
          <a:xfrm>
            <a:off x="8339328" y="1170432"/>
            <a:ext cx="733864" cy="201168"/>
          </a:xfrm>
        </p:spPr>
        <p:txBody>
          <a:bodyPr/>
          <a:lstStyle/>
          <a:p>
            <a:fld id="{400C7CF5-13AC-3746-A288-9CE2045D87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5895"/>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7" name="Rectangle 6"/>
          <p:cNvSpPr/>
          <p:nvPr/>
        </p:nvSpPr>
        <p:spPr bwMode="ltGray">
          <a:xfrm>
            <a:off x="0" y="0"/>
            <a:ext cx="9143999" cy="143373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Helvetica Neue"/>
            </a:endParaRPr>
          </a:p>
        </p:txBody>
      </p:sp>
      <p:sp>
        <p:nvSpPr>
          <p:cNvPr id="2" name="Title Placeholder 1"/>
          <p:cNvSpPr>
            <a:spLocks noGrp="1"/>
          </p:cNvSpPr>
          <p:nvPr>
            <p:ph type="title"/>
          </p:nvPr>
        </p:nvSpPr>
        <p:spPr>
          <a:xfrm>
            <a:off x="457200" y="152400"/>
            <a:ext cx="8229600" cy="1251062"/>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1775191"/>
            <a:ext cx="8229600" cy="4625609"/>
          </a:xfrm>
          <a:prstGeom prst="rect">
            <a:avLst/>
          </a:prstGeom>
        </p:spPr>
        <p:txBody>
          <a:bodyPr vert="horz" lIns="54864" tIns="91440" rtlCol="0">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4" name="Date Placeholder 3"/>
          <p:cNvSpPr>
            <a:spLocks noGrp="1"/>
          </p:cNvSpPr>
          <p:nvPr>
            <p:ph type="dt" sz="half" idx="2"/>
          </p:nvPr>
        </p:nvSpPr>
        <p:spPr>
          <a:xfrm>
            <a:off x="457200" y="6476999"/>
            <a:ext cx="2133600" cy="274320"/>
          </a:xfrm>
          <a:prstGeom prst="rect">
            <a:avLst/>
          </a:prstGeom>
        </p:spPr>
        <p:txBody>
          <a:bodyPr vert="horz" lIns="109728" rIns="45720" bIns="0" rtlCol="0" anchor="b"/>
          <a:lstStyle>
            <a:lvl1pPr algn="l" eaLnBrk="1" latinLnBrk="0" hangingPunct="1">
              <a:defRPr kumimoji="0" sz="1200">
                <a:solidFill>
                  <a:schemeClr val="tx1">
                    <a:tint val="95000"/>
                  </a:schemeClr>
                </a:solidFill>
                <a:latin typeface="Helvetica Neue"/>
              </a:defRPr>
            </a:lvl1pPr>
          </a:lstStyle>
          <a:p>
            <a:fld id="{AE8FDCF7-C49D-2C48-A103-1EC7054DD702}" type="datetimeFigureOut">
              <a:rPr lang="en-US" smtClean="0"/>
              <a:pPr/>
              <a:t>8/23/10</a:t>
            </a:fld>
            <a:endParaRPr lang="en-US" dirty="0"/>
          </a:p>
        </p:txBody>
      </p:sp>
      <p:sp>
        <p:nvSpPr>
          <p:cNvPr id="5" name="Footer Placeholder 4"/>
          <p:cNvSpPr>
            <a:spLocks noGrp="1"/>
          </p:cNvSpPr>
          <p:nvPr>
            <p:ph type="ftr" sz="quarter" idx="3"/>
          </p:nvPr>
        </p:nvSpPr>
        <p:spPr>
          <a:xfrm>
            <a:off x="2640596" y="6476999"/>
            <a:ext cx="5507719" cy="274320"/>
          </a:xfrm>
          <a:prstGeom prst="rect">
            <a:avLst/>
          </a:prstGeom>
        </p:spPr>
        <p:txBody>
          <a:bodyPr vert="horz" lIns="45720" rIns="45720" bIns="0" rtlCol="0" anchor="b"/>
          <a:lstStyle>
            <a:lvl1pPr algn="l" eaLnBrk="1" latinLnBrk="0" hangingPunct="1">
              <a:defRPr kumimoji="0" sz="1200">
                <a:solidFill>
                  <a:schemeClr val="tx1">
                    <a:tint val="95000"/>
                  </a:schemeClr>
                </a:solidFill>
                <a:latin typeface="Helvetica Neue"/>
              </a:defRPr>
            </a:lvl1pPr>
          </a:lstStyle>
          <a:p>
            <a:endParaRPr lang="en-US" dirty="0"/>
          </a:p>
        </p:txBody>
      </p:sp>
      <p:sp>
        <p:nvSpPr>
          <p:cNvPr id="6" name="Slide Number Placeholder 5"/>
          <p:cNvSpPr>
            <a:spLocks noGrp="1"/>
          </p:cNvSpPr>
          <p:nvPr>
            <p:ph type="sldNum" sz="quarter" idx="4"/>
          </p:nvPr>
        </p:nvSpPr>
        <p:spPr>
          <a:xfrm>
            <a:off x="8204396" y="6476999"/>
            <a:ext cx="733864" cy="274320"/>
          </a:xfrm>
          <a:prstGeom prst="rect">
            <a:avLst/>
          </a:prstGeom>
        </p:spPr>
        <p:txBody>
          <a:bodyPr vert="horz" bIns="0" rtlCol="0" anchor="b"/>
          <a:lstStyle>
            <a:lvl1pPr algn="r" eaLnBrk="1" latinLnBrk="0" hangingPunct="1">
              <a:defRPr kumimoji="0" sz="1200">
                <a:solidFill>
                  <a:schemeClr val="tx1">
                    <a:tint val="95000"/>
                  </a:schemeClr>
                </a:solidFill>
                <a:latin typeface="Helvetica Neue"/>
              </a:defRPr>
            </a:lvl1pPr>
          </a:lstStyle>
          <a:p>
            <a:fld id="{400C7CF5-13AC-3746-A288-9CE2045D87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rtl="0" eaLnBrk="1" latinLnBrk="0" hangingPunct="1">
        <a:spcBef>
          <a:spcPct val="0"/>
        </a:spcBef>
        <a:buNone/>
        <a:defRPr kumimoji="0" sz="4500" b="1" kern="1200">
          <a:solidFill>
            <a:schemeClr val="accent1">
              <a:satMod val="150000"/>
            </a:schemeClr>
          </a:solidFill>
          <a:effectLst/>
          <a:latin typeface="Helvetica Neue"/>
          <a:ea typeface="+mj-ea"/>
          <a:cs typeface="+mj-cs"/>
        </a:defRPr>
      </a:lvl1pPr>
    </p:titleStyle>
    <p:bodyStyle>
      <a:lvl1pPr marL="438912" indent="-320040" algn="l" rtl="0" eaLnBrk="1" latinLnBrk="0" hangingPunct="1">
        <a:spcBef>
          <a:spcPts val="0"/>
        </a:spcBef>
        <a:buClr>
          <a:schemeClr val="accent1"/>
        </a:buClr>
        <a:buSzPct val="80000"/>
        <a:buFont typeface="Wingdings 2"/>
        <a:buChar char=""/>
        <a:defRPr kumimoji="0" sz="3200" kern="1200">
          <a:solidFill>
            <a:schemeClr val="tx1"/>
          </a:solidFill>
          <a:latin typeface="Helvetica Neue"/>
          <a:ea typeface="+mn-ea"/>
          <a:cs typeface="+mn-cs"/>
        </a:defRPr>
      </a:lvl1pPr>
      <a:lvl2pPr marL="731520" indent="-274320" algn="l" rtl="0" eaLnBrk="1" latinLnBrk="0" hangingPunct="1">
        <a:spcBef>
          <a:spcPct val="20000"/>
        </a:spcBef>
        <a:buClr>
          <a:schemeClr val="accent2"/>
        </a:buClr>
        <a:buSzPct val="90000"/>
        <a:buFont typeface="Wingdings"/>
        <a:buChar char=""/>
        <a:defRPr kumimoji="0" sz="2800" kern="1200">
          <a:solidFill>
            <a:schemeClr val="tx1"/>
          </a:solidFill>
          <a:latin typeface="Helvetica Neue"/>
          <a:ea typeface="+mn-ea"/>
          <a:cs typeface="+mn-cs"/>
        </a:defRPr>
      </a:lvl2pPr>
      <a:lvl3pPr marL="996696" indent="-228600" algn="l" rtl="0" eaLnBrk="1" latinLnBrk="0" hangingPunct="1">
        <a:spcBef>
          <a:spcPct val="20000"/>
        </a:spcBef>
        <a:buClr>
          <a:schemeClr val="accent3"/>
        </a:buClr>
        <a:buFont typeface="Arial"/>
        <a:buChar char="▪"/>
        <a:defRPr kumimoji="0" sz="2400" kern="1200">
          <a:solidFill>
            <a:schemeClr val="tx1"/>
          </a:solidFill>
          <a:latin typeface="Helvetica Neue"/>
          <a:ea typeface="+mn-ea"/>
          <a:cs typeface="+mn-cs"/>
        </a:defRPr>
      </a:lvl3pPr>
      <a:lvl4pPr marL="1216152" indent="-182880" algn="l" rtl="0" eaLnBrk="1" latinLnBrk="0" hangingPunct="1">
        <a:spcBef>
          <a:spcPct val="20000"/>
        </a:spcBef>
        <a:buClr>
          <a:schemeClr val="accent4"/>
        </a:buClr>
        <a:buFont typeface="Arial"/>
        <a:buChar char="▪"/>
        <a:defRPr kumimoji="0" sz="2000" kern="1200">
          <a:solidFill>
            <a:schemeClr val="tx1"/>
          </a:solidFill>
          <a:latin typeface="Helvetica Neue"/>
          <a:ea typeface="+mn-ea"/>
          <a:cs typeface="+mn-cs"/>
        </a:defRPr>
      </a:lvl4pPr>
      <a:lvl5pPr marL="1426464" indent="-182880" algn="l" rtl="0" eaLnBrk="1" latinLnBrk="0" hangingPunct="1">
        <a:spcBef>
          <a:spcPct val="20000"/>
        </a:spcBef>
        <a:buClr>
          <a:schemeClr val="accent5"/>
        </a:buClr>
        <a:buFont typeface="Wingdings 3"/>
        <a:buChar char=""/>
        <a:defRPr kumimoji="0" lang="en-US" sz="2000" kern="1200" smtClean="0">
          <a:solidFill>
            <a:schemeClr val="tx1"/>
          </a:solidFill>
          <a:latin typeface="Helvetica Neue"/>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Macintosh%20HD:Users:mmicire:Documents:UML:2010-06-28-JEM:Blind-FINAL-hsd-jem-6-28-10.doc!OLE_LINK1"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df"/><Relationship Id="rId3" Type="http://schemas.openxmlformats.org/officeDocument/2006/relationships/image" Target="../media/image23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24.png"/><Relationship Id="rId1" Type="http://schemas.openxmlformats.org/officeDocument/2006/relationships/video" Target="file://localhost/Users/mmicire/Desktop/2010-08-23-ThesisDefense/2007%20-%20Participant%202%20Run%201-desktop.m4v" TargetMode="Externa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openxmlformats.org/officeDocument/2006/relationships/image" Target="../media/image28.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jpeg"/><Relationship Id="rId3" Type="http://schemas.openxmlformats.org/officeDocument/2006/relationships/image" Target="../media/image3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df"/><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df"/><Relationship Id="rId3"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df"/><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df"/><Relationship Id="rId3" Type="http://schemas.openxmlformats.org/officeDocument/2006/relationships/image" Target="../media/image3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df"/><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df"/><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df"/><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0.pdf"/><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39.pdf"/></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jpeg"/><Relationship Id="rId6" Type="http://schemas.openxmlformats.org/officeDocument/2006/relationships/image" Target="../media/image9.jpeg"/><Relationship Id="rId7" Type="http://schemas.openxmlformats.org/officeDocument/2006/relationships/image" Target="../media/image10.jpeg"/><Relationship Id="rId8" Type="http://schemas.openxmlformats.org/officeDocument/2006/relationships/image" Target="../media/image11.jpeg"/><Relationship Id="rId9" Type="http://schemas.openxmlformats.org/officeDocument/2006/relationships/image" Target="../media/image12.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jpeg"/><Relationship Id="rId3" Type="http://schemas.openxmlformats.org/officeDocument/2006/relationships/image" Target="../media/image42.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df"/><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df"/><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45.pd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df"/><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df"/><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df"/><Relationship Id="rId3"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2.jpeg"/><Relationship Id="rId3" Type="http://schemas.openxmlformats.org/officeDocument/2006/relationships/image" Target="../media/image3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df"/><Relationship Id="rId3" Type="http://schemas.openxmlformats.org/officeDocument/2006/relationships/image" Target="../media/image5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df"/><Relationship Id="rId3" Type="http://schemas.openxmlformats.org/officeDocument/2006/relationships/image" Target="../media/image6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df"/><Relationship Id="rId3" Type="http://schemas.openxmlformats.org/officeDocument/2006/relationships/image" Target="../media/image621.png"/></Relationships>
</file>

<file path=ppt/slides/_rels/slide42.xml.rels><?xml version="1.0" encoding="UTF-8" standalone="yes"?>
<Relationships xmlns="http://schemas.openxmlformats.org/package/2006/relationships"><Relationship Id="rId1" Type="http://schemas.openxmlformats.org/officeDocument/2006/relationships/video" Target="file://localhost/Users/mmicire/Desktop/2010-08-23-ThesisDefense/2010%20-%20Participant%202%20Run%202-desktop.m4v" TargetMode="External"/><Relationship Id="rId2" Type="http://schemas.openxmlformats.org/officeDocument/2006/relationships/slideLayout" Target="../slideLayouts/slideLayout2.xml"/><Relationship Id="rId3" Type="http://schemas.openxmlformats.org/officeDocument/2006/relationships/image" Target="../media/image56.png"/></Relationships>
</file>

<file path=ppt/slides/_rels/slide43.xml.rels><?xml version="1.0" encoding="UTF-8" standalone="yes"?>
<Relationships xmlns="http://schemas.openxmlformats.org/package/2006/relationships"><Relationship Id="rId1" Type="http://schemas.openxmlformats.org/officeDocument/2006/relationships/video" Target="file://localhost/Users/mmicire/Desktop/2010-08-23-ThesisDefense/2010%20-%20Participant%202%20Run%201-desktop.m4v" TargetMode="External"/><Relationship Id="rId2" Type="http://schemas.openxmlformats.org/officeDocument/2006/relationships/slideLayout" Target="../slideLayouts/slideLayout2.xml"/><Relationship Id="rId3" Type="http://schemas.openxmlformats.org/officeDocument/2006/relationships/image" Target="../media/image57.png"/></Relationships>
</file>

<file path=ppt/slides/_rels/slide44.xml.rels><?xml version="1.0" encoding="UTF-8" standalone="yes"?>
<Relationships xmlns="http://schemas.openxmlformats.org/package/2006/relationships"><Relationship Id="rId1" Type="http://schemas.openxmlformats.org/officeDocument/2006/relationships/video" Target="file://localhost/Users/mmicire/Desktop/2010-08-23-ThesisDefense/DREAMControllerMovements.m4v" TargetMode="External"/><Relationship Id="rId2" Type="http://schemas.openxmlformats.org/officeDocument/2006/relationships/slideLayout" Target="../slideLayouts/slideLayout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df"/><Relationship Id="rId3" Type="http://schemas.openxmlformats.org/officeDocument/2006/relationships/image" Target="../media/image6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df"/><Relationship Id="rId3" Type="http://schemas.openxmlformats.org/officeDocument/2006/relationships/image" Target="../media/image6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61.pdf"/><Relationship Id="rId4" Type="http://schemas.openxmlformats.org/officeDocument/2006/relationships/image" Target="../media/image721.png"/><Relationship Id="rId5" Type="http://schemas.openxmlformats.org/officeDocument/2006/relationships/image" Target="../media/image62.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3.jpeg"/></Relationships>
</file>

<file path=ppt/slides/_rels/slide51.xml.rels><?xml version="1.0" encoding="UTF-8" standalone="yes"?>
<Relationships xmlns="http://schemas.openxmlformats.org/package/2006/relationships"><Relationship Id="rId3" Type="http://schemas.openxmlformats.org/officeDocument/2006/relationships/image" Target="../media/image64.pdf"/><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df"/><Relationship Id="rId3" Type="http://schemas.openxmlformats.org/officeDocument/2006/relationships/image" Target="../media/image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video" Target="file://localhost/Users/mmicire/Desktop/2010-08-23-ThesisDefense/RobotC2Gestures.mov" TargetMode="External"/><Relationship Id="rId2" Type="http://schemas.openxmlformats.org/officeDocument/2006/relationships/slideLayout" Target="../slideLayouts/slideLayout2.xml"/><Relationship Id="rId3" Type="http://schemas.openxmlformats.org/officeDocument/2006/relationships/image" Target="../media/image67.png"/></Relationships>
</file>

<file path=ppt/slides/_rels/slide56.xml.rels><?xml version="1.0" encoding="UTF-8" standalone="yes"?>
<Relationships xmlns="http://schemas.openxmlformats.org/package/2006/relationships"><Relationship Id="rId3" Type="http://schemas.openxmlformats.org/officeDocument/2006/relationships/image" Target="../media/image69.pdf"/><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video" Target="file://localhost/Users/mmicire/Desktop/2010-08-23-ThesisDefense/Participant4RobotRescue-desktop.m4v" TargetMode="External"/><Relationship Id="rId2" Type="http://schemas.openxmlformats.org/officeDocument/2006/relationships/slideLayout" Target="../slideLayouts/slideLayout2.xml"/><Relationship Id="rId3"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df"/><Relationship Id="rId3"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jpeg"/><Relationship Id="rId3" Type="http://schemas.openxmlformats.org/officeDocument/2006/relationships/image" Target="../media/image1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df"/><Relationship Id="rId3" Type="http://schemas.openxmlformats.org/officeDocument/2006/relationships/image" Target="../media/image9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df"/><Relationship Id="rId3" Type="http://schemas.openxmlformats.org/officeDocument/2006/relationships/image" Target="../media/image9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df"/><Relationship Id="rId3" Type="http://schemas.openxmlformats.org/officeDocument/2006/relationships/image" Target="../media/image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df"/><Relationship Id="rId3" Type="http://schemas.openxmlformats.org/officeDocument/2006/relationships/image" Target="../media/image8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df"/><Relationship Id="rId3" Type="http://schemas.openxmlformats.org/officeDocument/2006/relationships/image" Target="../media/image8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Content Placeholder 6" descr="P1000721.JPG"/>
          <p:cNvPicPr>
            <a:picLocks/>
          </p:cNvPicPr>
          <p:nvPr/>
        </p:nvPicPr>
        <p:blipFill>
          <a:blip r:embed="rId2">
            <a:duotone>
              <a:prstClr val="black"/>
              <a:schemeClr val="tx2">
                <a:tint val="45000"/>
                <a:satMod val="400000"/>
              </a:schemeClr>
            </a:duotone>
            <a:lum/>
          </a:blip>
          <a:srcRect l="-16712" r="-16712"/>
          <a:stretch>
            <a:fillRect/>
          </a:stretch>
        </p:blipFill>
        <p:spPr>
          <a:xfrm>
            <a:off x="-1605977" y="-163472"/>
            <a:ext cx="12331084" cy="5461250"/>
          </a:xfrm>
          <a:prstGeom prst="rect">
            <a:avLst/>
          </a:prstGeom>
        </p:spPr>
      </p:pic>
      <p:sp>
        <p:nvSpPr>
          <p:cNvPr id="2" name="Title 1"/>
          <p:cNvSpPr>
            <a:spLocks noGrp="1"/>
          </p:cNvSpPr>
          <p:nvPr>
            <p:ph type="ctrTitle"/>
          </p:nvPr>
        </p:nvSpPr>
        <p:spPr>
          <a:xfrm>
            <a:off x="304799" y="716763"/>
            <a:ext cx="8363197" cy="2103241"/>
          </a:xfrm>
        </p:spPr>
        <p:txBody>
          <a:bodyPr>
            <a:normAutofit fontScale="90000"/>
          </a:bodyPr>
          <a:lstStyle/>
          <a:p>
            <a:pPr algn="ctr"/>
            <a:r>
              <a:rPr lang="en-US" dirty="0" smtClean="0">
                <a:effectLst>
                  <a:outerShdw blurRad="50800" dist="38100" dir="2700000" algn="tl" rotWithShape="0">
                    <a:srgbClr val="000000"/>
                  </a:outerShdw>
                </a:effectLst>
              </a:rPr>
              <a:t>Multi-Touch Interaction </a:t>
            </a:r>
            <a:br>
              <a:rPr lang="en-US" dirty="0" smtClean="0">
                <a:effectLst>
                  <a:outerShdw blurRad="50800" dist="38100" dir="2700000" algn="tl" rotWithShape="0">
                    <a:srgbClr val="000000"/>
                  </a:outerShdw>
                </a:effectLst>
              </a:rPr>
            </a:br>
            <a:r>
              <a:rPr lang="en-US" dirty="0" smtClean="0">
                <a:effectLst>
                  <a:outerShdw blurRad="50800" dist="38100" dir="2700000" algn="tl" rotWithShape="0">
                    <a:srgbClr val="000000"/>
                  </a:outerShdw>
                </a:effectLst>
              </a:rPr>
              <a:t>for Robot</a:t>
            </a:r>
            <a:br>
              <a:rPr lang="en-US" dirty="0" smtClean="0">
                <a:effectLst>
                  <a:outerShdw blurRad="50800" dist="38100" dir="2700000" algn="tl" rotWithShape="0">
                    <a:srgbClr val="000000"/>
                  </a:outerShdw>
                </a:effectLst>
              </a:rPr>
            </a:br>
            <a:r>
              <a:rPr lang="en-US" dirty="0" smtClean="0">
                <a:effectLst>
                  <a:outerShdw blurRad="50800" dist="38100" dir="2700000" algn="tl" rotWithShape="0">
                    <a:srgbClr val="000000"/>
                  </a:outerShdw>
                </a:effectLst>
              </a:rPr>
              <a:t>Command and Control</a:t>
            </a:r>
            <a:endParaRPr lang="en-US" sz="3556" dirty="0"/>
          </a:p>
        </p:txBody>
      </p:sp>
      <p:sp>
        <p:nvSpPr>
          <p:cNvPr id="3" name="Subtitle 2"/>
          <p:cNvSpPr>
            <a:spLocks noGrp="1"/>
          </p:cNvSpPr>
          <p:nvPr>
            <p:ph type="subTitle" idx="1"/>
          </p:nvPr>
        </p:nvSpPr>
        <p:spPr>
          <a:xfrm>
            <a:off x="304799" y="5431331"/>
            <a:ext cx="8458201" cy="1049938"/>
          </a:xfrm>
        </p:spPr>
        <p:txBody>
          <a:bodyPr>
            <a:noAutofit/>
          </a:bodyPr>
          <a:lstStyle/>
          <a:p>
            <a:r>
              <a:rPr lang="en-US" sz="2400" dirty="0" smtClean="0"/>
              <a:t>University </a:t>
            </a:r>
            <a:r>
              <a:rPr lang="en-US" sz="2400" dirty="0"/>
              <a:t>of Massachusetts </a:t>
            </a:r>
            <a:r>
              <a:rPr lang="en-US" sz="2400" dirty="0" smtClean="0"/>
              <a:t>Lowell</a:t>
            </a:r>
          </a:p>
          <a:p>
            <a:r>
              <a:rPr lang="en-US" sz="2400" dirty="0" smtClean="0"/>
              <a:t>Department </a:t>
            </a:r>
            <a:r>
              <a:rPr lang="en-US" sz="2400" dirty="0"/>
              <a:t>of Computer </a:t>
            </a:r>
            <a:r>
              <a:rPr lang="en-US" sz="2400" dirty="0" smtClean="0"/>
              <a:t>Science</a:t>
            </a:r>
          </a:p>
          <a:p>
            <a:r>
              <a:rPr lang="en-US" sz="2400" dirty="0" err="1" smtClean="0"/>
              <a:t>mmicire@cs.uml.edu</a:t>
            </a:r>
            <a:endParaRPr lang="en-US" sz="2400" dirty="0" smtClean="0"/>
          </a:p>
        </p:txBody>
      </p:sp>
      <p:sp>
        <p:nvSpPr>
          <p:cNvPr id="5" name="Title 1"/>
          <p:cNvSpPr txBox="1">
            <a:spLocks/>
          </p:cNvSpPr>
          <p:nvPr/>
        </p:nvSpPr>
        <p:spPr>
          <a:xfrm>
            <a:off x="317372" y="4686173"/>
            <a:ext cx="7681688" cy="833183"/>
          </a:xfrm>
          <a:prstGeom prst="rect">
            <a:avLst/>
          </a:prstGeom>
        </p:spPr>
        <p:txBody>
          <a:bodyPr vert="horz" lIns="91440" tIns="0" rIns="45720" bIns="0" rtlCol="0" anchor="t">
            <a:normAutofit fontScale="97500"/>
            <a:scene3d>
              <a:camera prst="orthographicFront"/>
              <a:lightRig rig="threePt" dir="t">
                <a:rot lat="0" lon="0" rev="4800000"/>
              </a:lightRig>
            </a:scene3d>
            <a:sp3d prstMaterial="matte">
              <a:bevelT w="50800" h="10160"/>
            </a:sp3d>
          </a:bodyPr>
          <a:lstStyle/>
          <a:p>
            <a:pPr marL="0" marR="0" lvl="0" indent="0" defTabSz="914400" rtl="0" eaLnBrk="1" fontAlgn="auto" latinLnBrk="0" hangingPunct="1">
              <a:lnSpc>
                <a:spcPct val="100000"/>
              </a:lnSpc>
              <a:spcBef>
                <a:spcPct val="0"/>
              </a:spcBef>
              <a:spcAft>
                <a:spcPts val="0"/>
              </a:spcAft>
              <a:buClrTx/>
              <a:buSzTx/>
              <a:buFontTx/>
              <a:buNone/>
              <a:tabLst/>
              <a:defRPr/>
            </a:pPr>
            <a:r>
              <a:rPr kumimoji="0" lang="en-US" sz="3556" b="1" i="0" u="none" strike="noStrike" kern="1200" cap="none" spc="0" normalizeH="0" baseline="0" noProof="0" dirty="0" smtClean="0">
                <a:ln>
                  <a:noFill/>
                </a:ln>
                <a:solidFill>
                  <a:schemeClr val="accent1">
                    <a:satMod val="150000"/>
                  </a:schemeClr>
                </a:solidFill>
                <a:effectLst>
                  <a:outerShdw blurRad="50800" dist="38100" dir="2700000" algn="tl" rotWithShape="0">
                    <a:srgbClr val="000000"/>
                  </a:outerShdw>
                </a:effectLst>
                <a:uLnTx/>
                <a:uFillTx/>
                <a:latin typeface="Helvetica Neue"/>
                <a:ea typeface="+mj-ea"/>
                <a:cs typeface="+mj-cs"/>
              </a:rPr>
              <a:t>Mark Micire</a:t>
            </a:r>
            <a:endParaRPr kumimoji="0" lang="en-US" sz="3556" b="1" i="0" u="none" strike="noStrike" kern="1200" cap="none" spc="0" normalizeH="0" baseline="0" noProof="0" dirty="0">
              <a:ln>
                <a:noFill/>
              </a:ln>
              <a:solidFill>
                <a:schemeClr val="accent1">
                  <a:satMod val="150000"/>
                </a:schemeClr>
              </a:solidFill>
              <a:effectLst>
                <a:outerShdw blurRad="50800" dist="38100" dir="2700000" algn="tl" rotWithShape="0">
                  <a:srgbClr val="000000"/>
                </a:outerShdw>
              </a:effectLst>
              <a:uLnTx/>
              <a:uFillTx/>
              <a:latin typeface="Helvetica Neue"/>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t>Changing Tech:  Multi-Touch</a:t>
            </a:r>
          </a:p>
        </p:txBody>
      </p:sp>
      <p:pic>
        <p:nvPicPr>
          <p:cNvPr id="6" name="Content Placeholder 5" descr="MS_SUR_2385.jpg"/>
          <p:cNvPicPr>
            <a:picLocks noGrp="1" noChangeAspect="1"/>
          </p:cNvPicPr>
          <p:nvPr>
            <p:ph idx="1"/>
          </p:nvPr>
        </p:nvPicPr>
        <p:blipFill>
          <a:blip r:embed="rId2"/>
          <a:stretch>
            <a:fillRect/>
          </a:stretch>
        </p:blipFill>
        <p:spPr>
          <a:xfrm>
            <a:off x="291794" y="1606493"/>
            <a:ext cx="3333131" cy="4999697"/>
          </a:xfrm>
        </p:spPr>
      </p:pic>
      <p:pic>
        <p:nvPicPr>
          <p:cNvPr id="5" name="Picture 5"/>
          <p:cNvPicPr>
            <a:picLocks noChangeAspect="1" noChangeArrowheads="1"/>
          </p:cNvPicPr>
          <p:nvPr/>
        </p:nvPicPr>
        <p:blipFill>
          <a:blip r:embed="rId3"/>
          <a:srcRect/>
          <a:stretch>
            <a:fillRect/>
          </a:stretch>
        </p:blipFill>
        <p:spPr bwMode="auto">
          <a:xfrm>
            <a:off x="3977358" y="2564430"/>
            <a:ext cx="4898502" cy="3676085"/>
          </a:xfrm>
          <a:prstGeom prst="rect">
            <a:avLst/>
          </a:prstGeom>
          <a:noFill/>
          <a:ln w="9525">
            <a:noFill/>
            <a:miter lim="800000"/>
            <a:headEnd/>
            <a:tailEnd/>
          </a:ln>
          <a:effectLst>
            <a:outerShdw blurRad="63500" dist="25400" dir="16979900" algn="ctr" rotWithShape="0">
              <a:schemeClr val="bg2">
                <a:alpha val="75000"/>
              </a:schemeClr>
            </a:outerShdw>
          </a:effectLst>
        </p:spPr>
      </p:pic>
      <p:sp>
        <p:nvSpPr>
          <p:cNvPr id="31749" name="TextBox 6"/>
          <p:cNvSpPr txBox="1">
            <a:spLocks noChangeArrowheads="1"/>
          </p:cNvSpPr>
          <p:nvPr/>
        </p:nvSpPr>
        <p:spPr bwMode="auto">
          <a:xfrm>
            <a:off x="4444952" y="6215857"/>
            <a:ext cx="4495800" cy="368300"/>
          </a:xfrm>
          <a:prstGeom prst="rect">
            <a:avLst/>
          </a:prstGeom>
          <a:noFill/>
          <a:ln w="9525">
            <a:noFill/>
            <a:miter lim="800000"/>
            <a:headEnd/>
            <a:tailEnd/>
          </a:ln>
        </p:spPr>
        <p:txBody>
          <a:bodyPr wrap="none">
            <a:prstTxWarp prst="textNoShape">
              <a:avLst/>
            </a:prstTxWarp>
            <a:spAutoFit/>
          </a:bodyPr>
          <a:lstStyle/>
          <a:p>
            <a:r>
              <a:rPr lang="en-US" dirty="0"/>
              <a:t>MERL (now Circle Twelve) </a:t>
            </a:r>
            <a:r>
              <a:rPr lang="en-US" dirty="0" err="1"/>
              <a:t>DiamondTouch</a:t>
            </a:r>
            <a:endParaRPr lang="en-US" dirty="0"/>
          </a:p>
        </p:txBody>
      </p:sp>
      <p:sp>
        <p:nvSpPr>
          <p:cNvPr id="31750" name="TextBox 7"/>
          <p:cNvSpPr txBox="1">
            <a:spLocks noChangeArrowheads="1"/>
          </p:cNvSpPr>
          <p:nvPr/>
        </p:nvSpPr>
        <p:spPr bwMode="auto">
          <a:xfrm>
            <a:off x="3674245" y="1606493"/>
            <a:ext cx="1981200" cy="369888"/>
          </a:xfrm>
          <a:prstGeom prst="rect">
            <a:avLst/>
          </a:prstGeom>
          <a:noFill/>
          <a:ln w="9525">
            <a:noFill/>
            <a:miter lim="800000"/>
            <a:headEnd/>
            <a:tailEnd/>
          </a:ln>
        </p:spPr>
        <p:txBody>
          <a:bodyPr wrap="none">
            <a:prstTxWarp prst="textNoShape">
              <a:avLst/>
            </a:prstTxWarp>
            <a:spAutoFit/>
          </a:bodyPr>
          <a:lstStyle/>
          <a:p>
            <a:r>
              <a:rPr lang="en-US" dirty="0"/>
              <a:t>Microsoft Surface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Scenario</a:t>
            </a:r>
            <a:endParaRPr lang="en-US" dirty="0"/>
          </a:p>
        </p:txBody>
      </p:sp>
      <p:graphicFrame>
        <p:nvGraphicFramePr>
          <p:cNvPr id="95234" name="Object 2"/>
          <p:cNvGraphicFramePr>
            <a:graphicFrameLocks noChangeAspect="1"/>
          </p:cNvGraphicFramePr>
          <p:nvPr/>
        </p:nvGraphicFramePr>
        <p:xfrm>
          <a:off x="902602" y="1652181"/>
          <a:ext cx="7376583" cy="4857750"/>
        </p:xfrm>
        <a:graphic>
          <a:graphicData uri="http://schemas.openxmlformats.org/presentationml/2006/ole">
            <p:oleObj spid="_x0000_s95234" name="Document" r:id="rId3" imgW="5727700" imgH="3771900" progId="Word.Document.12">
              <p:link updateAutomatic="1"/>
            </p:oleObj>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normAutofit fontScale="92500" lnSpcReduction="10000"/>
          </a:bodyPr>
          <a:lstStyle/>
          <a:p>
            <a:pPr>
              <a:spcAft>
                <a:spcPts val="1200"/>
              </a:spcAft>
            </a:pPr>
            <a:r>
              <a:rPr lang="en-US" dirty="0" smtClean="0"/>
              <a:t>For the emergency responder demographic, there may not be the opportunity for in depth training on new technologies</a:t>
            </a:r>
          </a:p>
          <a:p>
            <a:pPr>
              <a:spcAft>
                <a:spcPts val="1200"/>
              </a:spcAft>
            </a:pPr>
            <a:r>
              <a:rPr lang="en-US" dirty="0" smtClean="0"/>
              <a:t>If multi-touch tools are to be used effectively in SAR, ease of learning is important key to widespread acceptance and use</a:t>
            </a:r>
          </a:p>
          <a:p>
            <a:pPr>
              <a:spcAft>
                <a:spcPts val="1200"/>
              </a:spcAft>
            </a:pPr>
            <a:r>
              <a:rPr lang="en-US" dirty="0" smtClean="0"/>
              <a:t>This research explores this basic requirement of ease of learning and usability in the gesture set for multi-touch command and control interfaces for robots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Goal</a:t>
            </a:r>
            <a:endParaRPr lang="en-US" dirty="0"/>
          </a:p>
        </p:txBody>
      </p:sp>
      <p:sp>
        <p:nvSpPr>
          <p:cNvPr id="3" name="Content Placeholder 2"/>
          <p:cNvSpPr>
            <a:spLocks noGrp="1"/>
          </p:cNvSpPr>
          <p:nvPr>
            <p:ph idx="1"/>
          </p:nvPr>
        </p:nvSpPr>
        <p:spPr/>
        <p:txBody>
          <a:bodyPr>
            <a:normAutofit fontScale="92500" lnSpcReduction="20000"/>
          </a:bodyPr>
          <a:lstStyle/>
          <a:p>
            <a:pPr>
              <a:spcAft>
                <a:spcPts val="1800"/>
              </a:spcAft>
            </a:pPr>
            <a:r>
              <a:rPr lang="en-US" dirty="0" smtClean="0"/>
              <a:t>Multi-touch can provide enhanced ease of learning in time-critical and safety-critical domains when implemented </a:t>
            </a:r>
            <a:r>
              <a:rPr lang="en-US" dirty="0" smtClean="0"/>
              <a:t>correctly  </a:t>
            </a:r>
            <a:endParaRPr lang="en-US" dirty="0" smtClean="0"/>
          </a:p>
          <a:p>
            <a:pPr>
              <a:spcAft>
                <a:spcPts val="1800"/>
              </a:spcAft>
            </a:pPr>
            <a:r>
              <a:rPr lang="en-US" dirty="0" smtClean="0"/>
              <a:t>By studying the biomechanics of the human hand and leveraging the natural responses of users human-robot interaction can be enhanced for single and multiple robot </a:t>
            </a:r>
            <a:r>
              <a:rPr lang="en-US" dirty="0" smtClean="0"/>
              <a:t>control  </a:t>
            </a:r>
            <a:endParaRPr lang="en-US" dirty="0" smtClean="0"/>
          </a:p>
          <a:p>
            <a:pPr>
              <a:spcAft>
                <a:spcPts val="1800"/>
              </a:spcAft>
            </a:pPr>
            <a:r>
              <a:rPr lang="en-US" dirty="0" smtClean="0"/>
              <a:t>The goal is to maximize ease of learning and therefore lessen the training time required for proficient control of the robot or robot </a:t>
            </a:r>
            <a:r>
              <a:rPr lang="en-US" dirty="0" smtClean="0"/>
              <a:t>teams</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Text Placeholder 2"/>
          <p:cNvSpPr>
            <a:spLocks noGrp="1"/>
          </p:cNvSpPr>
          <p:nvPr>
            <p:ph type="body" idx="4294967295"/>
          </p:nvPr>
        </p:nvSpPr>
        <p:spPr/>
        <p:txBody>
          <a:bodyPr/>
          <a:lstStyle/>
          <a:p>
            <a:pPr>
              <a:spcAft>
                <a:spcPts val="1800"/>
              </a:spcAft>
            </a:pPr>
            <a:r>
              <a:rPr lang="en-US" b="1" dirty="0" smtClean="0"/>
              <a:t>Single Robot Control Prototype</a:t>
            </a:r>
          </a:p>
          <a:p>
            <a:pPr>
              <a:spcAft>
                <a:spcPts val="1800"/>
              </a:spcAft>
            </a:pPr>
            <a:r>
              <a:rPr lang="en-US" dirty="0" smtClean="0"/>
              <a:t>Hand Detection</a:t>
            </a:r>
            <a:r>
              <a:rPr lang="en-US" baseline="0" dirty="0" smtClean="0"/>
              <a:t> and Registration</a:t>
            </a:r>
          </a:p>
          <a:p>
            <a:pPr>
              <a:spcAft>
                <a:spcPts val="1800"/>
              </a:spcAft>
            </a:pPr>
            <a:r>
              <a:rPr lang="en-US" dirty="0" smtClean="0"/>
              <a:t>DREAM Controller</a:t>
            </a:r>
          </a:p>
          <a:p>
            <a:pPr>
              <a:spcAft>
                <a:spcPts val="1800"/>
              </a:spcAft>
            </a:pPr>
            <a:r>
              <a:rPr lang="en-US" dirty="0" smtClean="0"/>
              <a:t>Single Robot Control</a:t>
            </a:r>
            <a:r>
              <a:rPr lang="en-US" dirty="0" smtClean="0"/>
              <a:t> </a:t>
            </a:r>
            <a:r>
              <a:rPr lang="en-US" dirty="0" smtClean="0"/>
              <a:t>Redesign</a:t>
            </a:r>
            <a:endParaRPr lang="en-US" dirty="0" smtClean="0"/>
          </a:p>
          <a:p>
            <a:pPr>
              <a:spcAft>
                <a:spcPts val="1800"/>
              </a:spcAft>
            </a:pPr>
            <a:r>
              <a:rPr lang="en-US" dirty="0" smtClean="0"/>
              <a:t>User Generated Gestures</a:t>
            </a:r>
          </a:p>
          <a:p>
            <a:pPr>
              <a:spcAft>
                <a:spcPts val="1800"/>
              </a:spcAft>
            </a:pPr>
            <a:r>
              <a:rPr lang="en-US" dirty="0" smtClean="0"/>
              <a:t>Multi-Robot Command and Control</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Robot Control</a:t>
            </a:r>
            <a:endParaRPr lang="en-US" dirty="0"/>
          </a:p>
        </p:txBody>
      </p:sp>
      <p:pic>
        <p:nvPicPr>
          <p:cNvPr id="3" name="Picture 2" descr="DiamondTouchInterfaceHorizontal.pdf"/>
          <p:cNvPicPr>
            <a:picLocks noChangeAspect="1"/>
          </p:cNvPicPr>
          <p:nvPr/>
        </p:nvPicPr>
        <mc:AlternateContent xmlns:ma="http://schemas.microsoft.com/office/mac/drawingml/2008/main">
          <mc:Choice Requires="ma">
            <p:blipFill>
              <a:blip r:embed="rId2"/>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tretch>
                <a:fillRect/>
              </a:stretch>
            </p:blipFill>
          </mc:Fallback>
        </mc:AlternateContent>
        <p:spPr>
          <a:xfrm>
            <a:off x="457200" y="2396714"/>
            <a:ext cx="8229600" cy="3408598"/>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p:txBody>
          <a:bodyPr>
            <a:normAutofit/>
          </a:bodyPr>
          <a:lstStyle/>
          <a:p>
            <a:pPr>
              <a:defRPr/>
            </a:pPr>
            <a:r>
              <a:rPr lang="en-US" dirty="0" smtClean="0"/>
              <a:t>Performance Validation</a:t>
            </a:r>
            <a:endParaRPr lang="en-US" dirty="0"/>
          </a:p>
        </p:txBody>
      </p:sp>
      <p:pic>
        <p:nvPicPr>
          <p:cNvPr id="7" name="2007 - Participant 2 Run 1-desktop.m4v">
            <a:hlinkClick r:id="" action="ppaction://media"/>
          </p:cNvPr>
          <p:cNvPicPr/>
          <p:nvPr>
            <p:ph idx="1"/>
            <a:videoFile r:link="rId1"/>
          </p:nvPr>
        </p:nvPicPr>
        <p:blipFill>
          <a:blip r:embed="rId4"/>
          <a:stretch>
            <a:fillRect/>
          </a:stretch>
        </p:blipFill>
        <p:spPr>
          <a:xfrm>
            <a:off x="999151" y="1408176"/>
            <a:ext cx="7266431" cy="544982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47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pic>
        <p:nvPicPr>
          <p:cNvPr id="4" name="Content Placeholder 3" descr="part6-map-8-22-07.jpg"/>
          <p:cNvPicPr>
            <a:picLocks noGrp="1" noChangeAspect="1"/>
          </p:cNvPicPr>
          <p:nvPr>
            <p:ph idx="1"/>
          </p:nvPr>
        </p:nvPicPr>
        <p:blipFill>
          <a:blip r:embed="rId2"/>
          <a:srcRect l="-12788" r="-12788"/>
          <a:stretch>
            <a:fillRect/>
          </a:stretch>
        </p:blip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of Practice: Chording</a:t>
            </a:r>
            <a:endParaRPr lang="en-US" dirty="0"/>
          </a:p>
        </p:txBody>
      </p:sp>
      <p:pic>
        <p:nvPicPr>
          <p:cNvPr id="7" name="Content Placeholder 6" descr="TalonController.jpg"/>
          <p:cNvPicPr>
            <a:picLocks noGrp="1" noChangeAspect="1"/>
          </p:cNvPicPr>
          <p:nvPr>
            <p:ph idx="1"/>
          </p:nvPr>
        </p:nvPicPr>
        <p:blipFill>
          <a:blip r:embed="rId3"/>
          <a:srcRect l="70" t="7467" r="155"/>
          <a:stretch>
            <a:fillRect/>
          </a:stretch>
        </p:blipFill>
        <p:spPr>
          <a:xfrm>
            <a:off x="4276" y="1430735"/>
            <a:ext cx="9148660" cy="6068739"/>
          </a:xfrm>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Muscle Memory: Video Games</a:t>
            </a:r>
            <a:endParaRPr lang="en-US" dirty="0"/>
          </a:p>
        </p:txBody>
      </p:sp>
      <p:pic>
        <p:nvPicPr>
          <p:cNvPr id="5" name="Picture 4" descr="iRobotController.jpg"/>
          <p:cNvPicPr>
            <a:picLocks noChangeAspect="1"/>
          </p:cNvPicPr>
          <p:nvPr/>
        </p:nvPicPr>
        <p:blipFill>
          <a:blip r:embed="rId2"/>
          <a:stretch>
            <a:fillRect/>
          </a:stretch>
        </p:blipFill>
        <p:spPr>
          <a:xfrm>
            <a:off x="6222213" y="2279381"/>
            <a:ext cx="2464587" cy="3696881"/>
          </a:xfrm>
          <a:prstGeom prst="rect">
            <a:avLst/>
          </a:prstGeom>
        </p:spPr>
      </p:pic>
      <p:sp>
        <p:nvSpPr>
          <p:cNvPr id="7" name="TextBox 6"/>
          <p:cNvSpPr txBox="1"/>
          <p:nvPr/>
        </p:nvSpPr>
        <p:spPr>
          <a:xfrm>
            <a:off x="2503677" y="6333714"/>
            <a:ext cx="3718536" cy="276999"/>
          </a:xfrm>
          <a:prstGeom prst="rect">
            <a:avLst/>
          </a:prstGeom>
          <a:noFill/>
        </p:spPr>
        <p:txBody>
          <a:bodyPr wrap="none" rtlCol="0">
            <a:spAutoFit/>
          </a:bodyPr>
          <a:lstStyle/>
          <a:p>
            <a:r>
              <a:rPr lang="en-US" sz="1200" dirty="0" smtClean="0"/>
              <a:t>Photo credit: </a:t>
            </a:r>
            <a:r>
              <a:rPr lang="en-US" sz="1200" dirty="0" err="1" smtClean="0"/>
              <a:t>www.joystiq.com</a:t>
            </a:r>
            <a:r>
              <a:rPr lang="en-US" sz="1200" dirty="0" smtClean="0"/>
              <a:t> (left) and </a:t>
            </a:r>
            <a:r>
              <a:rPr lang="en-US" sz="1200" dirty="0" err="1" smtClean="0"/>
              <a:t>iRobot</a:t>
            </a:r>
            <a:r>
              <a:rPr lang="en-US" sz="1200" dirty="0" smtClean="0"/>
              <a:t> (right)</a:t>
            </a:r>
            <a:endParaRPr lang="en-US" sz="1200" dirty="0"/>
          </a:p>
        </p:txBody>
      </p:sp>
      <p:pic>
        <p:nvPicPr>
          <p:cNvPr id="8" name="Content Placeholder 4" descr="soldiers-gaming.jpg"/>
          <p:cNvPicPr>
            <a:picLocks noChangeAspect="1"/>
          </p:cNvPicPr>
          <p:nvPr/>
        </p:nvPicPr>
        <p:blipFill>
          <a:blip r:embed="rId3"/>
          <a:srcRect t="126" b="98"/>
          <a:stretch>
            <a:fillRect/>
          </a:stretch>
        </p:blipFill>
        <p:spPr>
          <a:xfrm>
            <a:off x="439894" y="2316560"/>
            <a:ext cx="5582306" cy="3659702"/>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State of the Practice</a:t>
            </a:r>
            <a:endParaRPr lang="en-US" dirty="0"/>
          </a:p>
        </p:txBody>
      </p:sp>
      <p:pic>
        <p:nvPicPr>
          <p:cNvPr id="9" name="Picture 8" descr="P1000875.jpg"/>
          <p:cNvPicPr>
            <a:picLocks noChangeAspect="1"/>
          </p:cNvPicPr>
          <p:nvPr/>
        </p:nvPicPr>
        <p:blipFill>
          <a:blip r:embed="rId3"/>
          <a:stretch>
            <a:fillRect/>
          </a:stretch>
        </p:blipFill>
        <p:spPr>
          <a:xfrm>
            <a:off x="560150" y="1920937"/>
            <a:ext cx="2686958" cy="4478261"/>
          </a:xfrm>
          <a:prstGeom prst="rect">
            <a:avLst/>
          </a:prstGeom>
        </p:spPr>
      </p:pic>
      <p:pic>
        <p:nvPicPr>
          <p:cNvPr id="10" name="Picture 9" descr="P1010057.jpg"/>
          <p:cNvPicPr>
            <a:picLocks noChangeAspect="1"/>
          </p:cNvPicPr>
          <p:nvPr/>
        </p:nvPicPr>
        <p:blipFill>
          <a:blip r:embed="rId4"/>
          <a:stretch>
            <a:fillRect/>
          </a:stretch>
        </p:blipFill>
        <p:spPr>
          <a:xfrm>
            <a:off x="3247108" y="1920936"/>
            <a:ext cx="2686957" cy="4478262"/>
          </a:xfrm>
          <a:prstGeom prst="rect">
            <a:avLst/>
          </a:prstGeom>
        </p:spPr>
      </p:pic>
      <p:pic>
        <p:nvPicPr>
          <p:cNvPr id="11" name="Picture 10" descr="P1000717.jpg"/>
          <p:cNvPicPr>
            <a:picLocks noChangeAspect="1"/>
          </p:cNvPicPr>
          <p:nvPr/>
        </p:nvPicPr>
        <p:blipFill>
          <a:blip r:embed="rId5"/>
          <a:stretch>
            <a:fillRect/>
          </a:stretch>
        </p:blipFill>
        <p:spPr>
          <a:xfrm>
            <a:off x="5934066" y="1920935"/>
            <a:ext cx="2686957" cy="447826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Concept to Paper Prototype</a:t>
            </a:r>
            <a:endParaRPr lang="en-US" dirty="0"/>
          </a:p>
        </p:txBody>
      </p:sp>
      <p:pic>
        <p:nvPicPr>
          <p:cNvPr id="7" name="Content Placeholder 6" descr="IMG_3186.jpg"/>
          <p:cNvPicPr>
            <a:picLocks noGrp="1" noChangeAspect="1"/>
          </p:cNvPicPr>
          <p:nvPr>
            <p:ph sz="half" idx="1"/>
          </p:nvPr>
        </p:nvPicPr>
        <p:blipFill>
          <a:blip r:embed="rId2"/>
          <a:srcRect t="-7252" b="-7252"/>
          <a:stretch>
            <a:fillRect/>
          </a:stretch>
        </p:blipFill>
        <p:spPr/>
      </p:pic>
      <p:pic>
        <p:nvPicPr>
          <p:cNvPr id="8" name="Content Placeholder 7" descr="IMG_3187.jpg"/>
          <p:cNvPicPr>
            <a:picLocks noGrp="1" noChangeAspect="1"/>
          </p:cNvPicPr>
          <p:nvPr>
            <p:ph sz="half" idx="2"/>
          </p:nvPr>
        </p:nvPicPr>
        <p:blipFill>
          <a:blip r:embed="rId3"/>
          <a:srcRect t="-7252" b="-7252"/>
          <a:stretch>
            <a:fillRect/>
          </a:stretch>
        </p:blip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Detection Problem</a:t>
            </a:r>
            <a:endParaRPr lang="en-US" dirty="0"/>
          </a:p>
        </p:txBody>
      </p:sp>
      <p:pic>
        <p:nvPicPr>
          <p:cNvPr id="4" name="Content Placeholder 3" descr="dreyfuss-illustrated.pdf"/>
          <p:cNvPicPr>
            <a:picLocks noGrp="1" noChangeAspect="1"/>
          </p:cNvPicPr>
          <p:nvPr>
            <p:ph sz="half" idx="1"/>
          </p:nvPr>
        </p:nvPicPr>
        <mc:AlternateContent xmlns:ma="http://schemas.microsoft.com/office/mac/drawingml/2008/main">
          <mc:Choice Requires="ma">
            <p:blipFill>
              <a:blip r:embed="rId2"/>
              <a:srcRect l="-4681" r="-4681"/>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4681" r="-4681"/>
              <a:stretch>
                <a:fillRect/>
              </a:stretch>
            </p:blipFill>
          </mc:Fallback>
        </mc:AlternateContent>
        <p:spPr/>
      </p:pic>
      <p:sp>
        <p:nvSpPr>
          <p:cNvPr id="5" name="Content Placeholder 4"/>
          <p:cNvSpPr>
            <a:spLocks noGrp="1"/>
          </p:cNvSpPr>
          <p:nvPr>
            <p:ph sz="half" idx="2"/>
          </p:nvPr>
        </p:nvSpPr>
        <p:spPr/>
        <p:txBody>
          <a:bodyPr>
            <a:normAutofit lnSpcReduction="10000"/>
          </a:bodyPr>
          <a:lstStyle/>
          <a:p>
            <a:pPr>
              <a:buNone/>
            </a:pPr>
            <a:r>
              <a:rPr lang="en-US" dirty="0" smtClean="0"/>
              <a:t>Need an algorithm to:</a:t>
            </a:r>
          </a:p>
          <a:p>
            <a:pPr lvl="1"/>
            <a:r>
              <a:rPr lang="en-US" dirty="0" smtClean="0"/>
              <a:t>Detect hand</a:t>
            </a:r>
          </a:p>
          <a:p>
            <a:pPr lvl="1"/>
            <a:r>
              <a:rPr lang="en-US" dirty="0" smtClean="0"/>
              <a:t>Register fingers</a:t>
            </a:r>
          </a:p>
          <a:p>
            <a:pPr lvl="1"/>
            <a:r>
              <a:rPr lang="en-US" dirty="0" smtClean="0"/>
              <a:t>Determine handedness</a:t>
            </a:r>
          </a:p>
          <a:p>
            <a:pPr>
              <a:buNone/>
            </a:pPr>
            <a:r>
              <a:rPr lang="en-US" dirty="0" smtClean="0"/>
              <a:t>Must be:</a:t>
            </a:r>
          </a:p>
          <a:p>
            <a:pPr lvl="1"/>
            <a:r>
              <a:rPr lang="en-US" dirty="0" smtClean="0"/>
              <a:t>Fast</a:t>
            </a:r>
          </a:p>
          <a:p>
            <a:pPr lvl="1"/>
            <a:r>
              <a:rPr lang="en-US" dirty="0" smtClean="0"/>
              <a:t>Accurate</a:t>
            </a:r>
          </a:p>
          <a:p>
            <a:pPr>
              <a:buNone/>
            </a:pPr>
            <a:r>
              <a:rPr lang="en-US" dirty="0" smtClean="0"/>
              <a:t>Ideally should be:</a:t>
            </a:r>
          </a:p>
          <a:p>
            <a:pPr lvl="1"/>
            <a:r>
              <a:rPr lang="en-US" dirty="0" smtClean="0"/>
              <a:t>Orientation in sensitive</a:t>
            </a:r>
          </a:p>
          <a:p>
            <a:pPr lvl="1"/>
            <a:r>
              <a:rPr lang="en-US" dirty="0" smtClean="0"/>
              <a:t>Work for all hand configurations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Anatomy is Bounded</a:t>
            </a:r>
            <a:endParaRPr lang="en-US" dirty="0"/>
          </a:p>
        </p:txBody>
      </p:sp>
      <p:pic>
        <p:nvPicPr>
          <p:cNvPr id="4" name="Content Placeholder 3" descr="dreyfuss-illustrated.pdf"/>
          <p:cNvPicPr>
            <a:picLocks noGrp="1" noChangeAspect="1"/>
          </p:cNvPicPr>
          <p:nvPr>
            <p:ph idx="1"/>
          </p:nvPr>
        </p:nvPicPr>
        <mc:AlternateContent xmlns:ma="http://schemas.microsoft.com/office/mac/drawingml/2008/main">
          <mc:Choice Requires="ma">
            <p:blipFill>
              <a:blip r:embed="rId2"/>
              <a:srcRect l="-422" t="4746" r="1105" b="53874"/>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422" t="4746" r="1105" b="53874"/>
              <a:stretch>
                <a:fillRect/>
              </a:stretch>
            </p:blipFill>
          </mc:Fallback>
        </mc:AlternateContent>
        <p:spPr>
          <a:xfrm>
            <a:off x="-14110" y="1425228"/>
            <a:ext cx="10470444" cy="5462361"/>
          </a:xfr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Text Placeholder 2"/>
          <p:cNvSpPr>
            <a:spLocks noGrp="1"/>
          </p:cNvSpPr>
          <p:nvPr>
            <p:ph type="body" idx="4294967295"/>
          </p:nvPr>
        </p:nvSpPr>
        <p:spPr/>
        <p:txBody>
          <a:bodyPr/>
          <a:lstStyle/>
          <a:p>
            <a:pPr>
              <a:spcAft>
                <a:spcPts val="1800"/>
              </a:spcAft>
            </a:pPr>
            <a:r>
              <a:rPr lang="en-US" dirty="0" smtClean="0"/>
              <a:t>Single Robot Control Prototype</a:t>
            </a:r>
          </a:p>
          <a:p>
            <a:pPr>
              <a:spcAft>
                <a:spcPts val="1800"/>
              </a:spcAft>
            </a:pPr>
            <a:r>
              <a:rPr lang="en-US" b="1" dirty="0" smtClean="0"/>
              <a:t>Hand Detection</a:t>
            </a:r>
            <a:r>
              <a:rPr lang="en-US" b="1" baseline="0" dirty="0" smtClean="0"/>
              <a:t> and Registration</a:t>
            </a:r>
          </a:p>
          <a:p>
            <a:pPr>
              <a:spcAft>
                <a:spcPts val="1800"/>
              </a:spcAft>
            </a:pPr>
            <a:r>
              <a:rPr lang="en-US" dirty="0" smtClean="0"/>
              <a:t>DREAM Controller</a:t>
            </a:r>
          </a:p>
          <a:p>
            <a:pPr>
              <a:spcAft>
                <a:spcPts val="1800"/>
              </a:spcAft>
            </a:pPr>
            <a:r>
              <a:rPr lang="en-US" dirty="0" smtClean="0"/>
              <a:t>Single Robot Control</a:t>
            </a:r>
            <a:r>
              <a:rPr lang="en-US" dirty="0" smtClean="0"/>
              <a:t> Redesign</a:t>
            </a:r>
          </a:p>
          <a:p>
            <a:pPr>
              <a:spcAft>
                <a:spcPts val="1800"/>
              </a:spcAft>
            </a:pPr>
            <a:r>
              <a:rPr lang="en-US" dirty="0" smtClean="0"/>
              <a:t>User Generated Gestures</a:t>
            </a:r>
          </a:p>
          <a:p>
            <a:pPr>
              <a:spcAft>
                <a:spcPts val="1800"/>
              </a:spcAft>
            </a:pPr>
            <a:r>
              <a:rPr lang="en-US" dirty="0" smtClean="0"/>
              <a:t>Multi-Robot Command and Control</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to the Algorithm</a:t>
            </a:r>
            <a:endParaRPr lang="en-US" dirty="0"/>
          </a:p>
        </p:txBody>
      </p:sp>
      <p:pic>
        <p:nvPicPr>
          <p:cNvPr id="6" name="Content Placeholder 5" descr="algorithm_fivepoints.pdf"/>
          <p:cNvPicPr>
            <a:picLocks noGrp="1" noChangeAspect="1"/>
          </p:cNvPicPr>
          <p:nvPr>
            <p:ph idx="1"/>
          </p:nvPr>
        </p:nvPicPr>
        <mc:AlternateContent xmlns:ma="http://schemas.microsoft.com/office/mac/drawingml/2008/main">
          <mc:Choice Requires="ma">
            <p:blipFill>
              <a:blip r:embed="rId2"/>
              <a:srcRect l="17742" r="50137" b="6296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17742" r="50137" b="62965"/>
              <a:stretch>
                <a:fillRect/>
              </a:stretch>
            </p:blipFill>
          </mc:Fallback>
        </mc:AlternateContent>
        <p:spPr>
          <a:xfrm>
            <a:off x="1701144" y="1289638"/>
            <a:ext cx="5284458" cy="4569291"/>
          </a:xfr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Detection</a:t>
            </a:r>
            <a:endParaRPr lang="en-US" dirty="0"/>
          </a:p>
        </p:txBody>
      </p:sp>
      <p:pic>
        <p:nvPicPr>
          <p:cNvPr id="4" name="Content Placeholder 3" descr="algorithm_steps.pdf"/>
          <p:cNvPicPr>
            <a:picLocks noGrp="1" noChangeAspect="1"/>
          </p:cNvPicPr>
          <p:nvPr>
            <p:ph idx="1"/>
          </p:nvPr>
        </p:nvPicPr>
        <mc:AlternateContent xmlns:ma="http://schemas.microsoft.com/office/mac/drawingml/2008/main">
          <mc:Choice Requires="ma">
            <p:blipFill>
              <a:blip r:embed="rId2"/>
              <a:srcRect l="20487" r="51144" b="53264"/>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20487" r="51144" b="53264"/>
              <a:stretch>
                <a:fillRect/>
              </a:stretch>
            </p:blipFill>
          </mc:Fallback>
        </mc:AlternateContent>
        <p:spPr>
          <a:xfrm>
            <a:off x="2201332" y="1309399"/>
            <a:ext cx="4570846" cy="5647174"/>
          </a:xfr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Finger Registration</a:t>
            </a:r>
            <a:endParaRPr lang="en-US" dirty="0"/>
          </a:p>
        </p:txBody>
      </p:sp>
      <p:pic>
        <p:nvPicPr>
          <p:cNvPr id="4" name="Content Placeholder 3" descr="algorithm_steps.pdf"/>
          <p:cNvPicPr>
            <a:picLocks noGrp="1" noChangeAspect="1"/>
          </p:cNvPicPr>
          <p:nvPr>
            <p:ph idx="1"/>
          </p:nvPr>
        </p:nvPicPr>
        <mc:AlternateContent xmlns:ma="http://schemas.microsoft.com/office/mac/drawingml/2008/main">
          <mc:Choice Requires="ma">
            <p:blipFill>
              <a:blip r:embed="rId2"/>
              <a:srcRect l="50229" t="6772" r="23690" b="53569"/>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50229" t="6772" r="23690" b="53569"/>
              <a:stretch>
                <a:fillRect/>
              </a:stretch>
            </p:blipFill>
          </mc:Fallback>
        </mc:AlternateContent>
        <p:spPr>
          <a:xfrm>
            <a:off x="2476499" y="2116665"/>
            <a:ext cx="4194908" cy="4783667"/>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Finger Registration</a:t>
            </a:r>
            <a:endParaRPr lang="en-US" dirty="0"/>
          </a:p>
        </p:txBody>
      </p:sp>
      <p:pic>
        <p:nvPicPr>
          <p:cNvPr id="6" name="Content Placeholder 5" descr="algorithm_steps_v2.pdf"/>
          <p:cNvPicPr>
            <a:picLocks noGrp="1" noChangeAspect="1"/>
          </p:cNvPicPr>
          <p:nvPr>
            <p:ph idx="1"/>
          </p:nvPr>
        </p:nvPicPr>
        <mc:AlternateContent>
          <mc:Choice xmlns:ma="http://schemas.microsoft.com/office/mac/drawingml/2008/main" Requires="ma">
            <p:blipFill>
              <a:blip r:embed="rId2"/>
              <a:srcRect l="17492" t="49990" r="50607" b="7084"/>
              <a:stretch>
                <a:fillRect/>
              </a:stretch>
            </p:blipFill>
          </mc:Choice>
          <mc:Fallback>
            <p:blipFill>
              <a:blip r:embed="rId3"/>
              <a:srcRect l="17492" t="49990" r="50607" b="7084"/>
              <a:stretch>
                <a:fillRect/>
              </a:stretch>
            </p:blipFill>
          </mc:Fallback>
        </mc:AlternateContent>
        <p:spPr>
          <a:xfrm>
            <a:off x="2021317" y="1587113"/>
            <a:ext cx="4667013" cy="4709634"/>
          </a:xfr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 </a:t>
            </a:r>
            <a:r>
              <a:rPr lang="en-US" dirty="0" err="1" smtClean="0"/>
              <a:t>Registraton</a:t>
            </a:r>
            <a:endParaRPr lang="en-US" dirty="0"/>
          </a:p>
        </p:txBody>
      </p:sp>
      <p:pic>
        <p:nvPicPr>
          <p:cNvPr id="4" name="Content Placeholder 3" descr="algorithm_steps.pdf"/>
          <p:cNvPicPr>
            <a:picLocks noGrp="1" noChangeAspect="1"/>
          </p:cNvPicPr>
          <p:nvPr>
            <p:ph idx="1"/>
          </p:nvPr>
        </p:nvPicPr>
        <mc:AlternateContent xmlns:ma="http://schemas.microsoft.com/office/mac/drawingml/2008/main">
          <mc:Choice Requires="ma">
            <p:blipFill>
              <a:blip r:embed="rId2"/>
              <a:srcRect l="50229" t="50091" r="17742" b="689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50229" t="50091" r="17742" b="6895"/>
              <a:stretch>
                <a:fillRect/>
              </a:stretch>
            </p:blipFill>
          </mc:Fallback>
        </mc:AlternateContent>
        <p:spPr>
          <a:xfrm>
            <a:off x="2454085" y="1510506"/>
            <a:ext cx="5233824" cy="5271208"/>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Performance Validation</a:t>
            </a:r>
            <a:endParaRPr lang="en-US" dirty="0"/>
          </a:p>
        </p:txBody>
      </p:sp>
      <p:pic>
        <p:nvPicPr>
          <p:cNvPr id="6" name="Content Placeholder 5" descr="three_postures_2.pdf"/>
          <p:cNvPicPr>
            <a:picLocks noGrp="1" noChangeAspect="1"/>
          </p:cNvPicPr>
          <p:nvPr>
            <p:ph idx="1"/>
          </p:nvPr>
        </p:nvPicPr>
        <mc:AlternateContent xmlns:ma="http://schemas.microsoft.com/office/mac/drawingml/2008/main">
          <mc:Choice Requires="ma">
            <p:blipFill>
              <a:blip r:embed="rId2"/>
              <a:srcRect l="-16712" t="27903" r="-16712" b="27910"/>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16712" t="27903" r="-16712" b="27910"/>
              <a:stretch>
                <a:fillRect/>
              </a:stretch>
            </p:blipFill>
          </mc:Fallback>
        </mc:AlternateContent>
        <p:spPr>
          <a:xfrm>
            <a:off x="632380" y="1568765"/>
            <a:ext cx="8229600" cy="2043895"/>
          </a:xfrm>
        </p:spPr>
      </p:pic>
      <p:pic>
        <p:nvPicPr>
          <p:cNvPr id="7" name="Picture 6" descr="isometric_surface_directions_cropped.pdf"/>
          <p:cNvPicPr>
            <a:picLocks noChangeAspect="1"/>
          </p:cNvPicPr>
          <p:nvPr/>
        </p:nvPicPr>
        <mc:AlternateContent xmlns:ma="http://schemas.microsoft.com/office/mac/drawingml/2008/main">
          <mc:Choice Requires="ma">
            <p:blipFill>
              <a:blip r:embed="rId4"/>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5"/>
              <a:stretch>
                <a:fillRect/>
              </a:stretch>
            </p:blipFill>
          </mc:Fallback>
        </mc:AlternateContent>
        <p:spPr>
          <a:xfrm>
            <a:off x="2182183" y="3643167"/>
            <a:ext cx="4802590" cy="2832297"/>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29698" name="Picture 2" descr="Multi-Touch-C2"/>
          <p:cNvPicPr>
            <a:picLocks noChangeAspect="1" noChangeArrowheads="1"/>
          </p:cNvPicPr>
          <p:nvPr/>
        </p:nvPicPr>
        <p:blipFill>
          <a:blip r:embed="rId3"/>
          <a:srcRect/>
          <a:stretch>
            <a:fillRect/>
          </a:stretch>
        </p:blipFill>
        <p:spPr bwMode="auto">
          <a:xfrm>
            <a:off x="971550" y="2827338"/>
            <a:ext cx="5413375" cy="3970337"/>
          </a:xfrm>
          <a:prstGeom prst="rect">
            <a:avLst/>
          </a:prstGeom>
          <a:noFill/>
          <a:ln w="9525">
            <a:noFill/>
            <a:miter lim="800000"/>
            <a:headEnd/>
            <a:tailEnd/>
          </a:ln>
        </p:spPr>
      </p:pic>
      <p:pic>
        <p:nvPicPr>
          <p:cNvPr id="29699" name="Picture 3" descr="DSC00077"/>
          <p:cNvPicPr>
            <a:picLocks noChangeAspect="1" noChangeArrowheads="1"/>
          </p:cNvPicPr>
          <p:nvPr/>
        </p:nvPicPr>
        <p:blipFill>
          <a:blip r:embed="rId4"/>
          <a:srcRect l="6718" r="2657"/>
          <a:stretch>
            <a:fillRect/>
          </a:stretch>
        </p:blipFill>
        <p:spPr bwMode="auto">
          <a:xfrm>
            <a:off x="6484938" y="4246563"/>
            <a:ext cx="1855787" cy="2544762"/>
          </a:xfrm>
          <a:prstGeom prst="rect">
            <a:avLst/>
          </a:prstGeom>
          <a:noFill/>
          <a:ln w="9525">
            <a:noFill/>
            <a:miter lim="800000"/>
            <a:headEnd/>
            <a:tailEnd/>
          </a:ln>
        </p:spPr>
      </p:pic>
      <p:pic>
        <p:nvPicPr>
          <p:cNvPr id="29700" name="Picture 4" descr="PICTURES4 021"/>
          <p:cNvPicPr>
            <a:picLocks noChangeAspect="1" noChangeArrowheads="1"/>
          </p:cNvPicPr>
          <p:nvPr/>
        </p:nvPicPr>
        <p:blipFill>
          <a:blip r:embed="rId5"/>
          <a:srcRect l="12706" t="23450"/>
          <a:stretch>
            <a:fillRect/>
          </a:stretch>
        </p:blipFill>
        <p:spPr bwMode="auto">
          <a:xfrm>
            <a:off x="5907088" y="1143000"/>
            <a:ext cx="2443162" cy="1606550"/>
          </a:xfrm>
          <a:prstGeom prst="rect">
            <a:avLst/>
          </a:prstGeom>
          <a:noFill/>
          <a:ln w="9525">
            <a:noFill/>
            <a:miter lim="800000"/>
            <a:headEnd/>
            <a:tailEnd/>
          </a:ln>
        </p:spPr>
      </p:pic>
      <p:pic>
        <p:nvPicPr>
          <p:cNvPr id="29701" name="Picture 5" descr="yamaha rmax"/>
          <p:cNvPicPr>
            <a:picLocks noChangeAspect="1" noChangeArrowheads="1"/>
          </p:cNvPicPr>
          <p:nvPr/>
        </p:nvPicPr>
        <p:blipFill>
          <a:blip r:embed="rId6"/>
          <a:srcRect b="1074"/>
          <a:stretch>
            <a:fillRect/>
          </a:stretch>
        </p:blipFill>
        <p:spPr bwMode="auto">
          <a:xfrm>
            <a:off x="2593975" y="1144588"/>
            <a:ext cx="1936750" cy="1608137"/>
          </a:xfrm>
          <a:prstGeom prst="rect">
            <a:avLst/>
          </a:prstGeom>
          <a:noFill/>
          <a:ln w="9525">
            <a:noFill/>
            <a:miter lim="800000"/>
            <a:headEnd/>
            <a:tailEnd/>
          </a:ln>
        </p:spPr>
      </p:pic>
      <p:pic>
        <p:nvPicPr>
          <p:cNvPr id="29702" name="Picture 6" descr="DSC01078"/>
          <p:cNvPicPr>
            <a:picLocks noChangeAspect="1" noChangeArrowheads="1"/>
          </p:cNvPicPr>
          <p:nvPr/>
        </p:nvPicPr>
        <p:blipFill>
          <a:blip r:embed="rId7"/>
          <a:srcRect b="3882"/>
          <a:stretch>
            <a:fillRect/>
          </a:stretch>
        </p:blipFill>
        <p:spPr bwMode="auto">
          <a:xfrm>
            <a:off x="6486525" y="2827338"/>
            <a:ext cx="1854200" cy="1336675"/>
          </a:xfrm>
          <a:prstGeom prst="rect">
            <a:avLst/>
          </a:prstGeom>
          <a:noFill/>
          <a:ln w="9525">
            <a:noFill/>
            <a:miter lim="800000"/>
            <a:headEnd/>
            <a:tailEnd/>
          </a:ln>
        </p:spPr>
      </p:pic>
      <p:pic>
        <p:nvPicPr>
          <p:cNvPr id="29703" name="Picture 7" descr="pilotless_plane"/>
          <p:cNvPicPr>
            <a:picLocks noChangeAspect="1" noChangeArrowheads="1"/>
          </p:cNvPicPr>
          <p:nvPr/>
        </p:nvPicPr>
        <p:blipFill>
          <a:blip r:embed="rId8"/>
          <a:srcRect l="769" t="1149" r="1538" b="2202"/>
          <a:stretch>
            <a:fillRect/>
          </a:stretch>
        </p:blipFill>
        <p:spPr bwMode="auto">
          <a:xfrm>
            <a:off x="4606925" y="1139825"/>
            <a:ext cx="1209675" cy="1603375"/>
          </a:xfrm>
          <a:prstGeom prst="rect">
            <a:avLst/>
          </a:prstGeom>
          <a:noFill/>
          <a:ln w="9525">
            <a:noFill/>
            <a:miter lim="800000"/>
            <a:headEnd/>
            <a:tailEnd/>
          </a:ln>
        </p:spPr>
      </p:pic>
      <p:sp>
        <p:nvSpPr>
          <p:cNvPr id="29704" name="AutoShape 8"/>
          <p:cNvSpPr>
            <a:spLocks noChangeArrowheads="1"/>
          </p:cNvSpPr>
          <p:nvPr/>
        </p:nvSpPr>
        <p:spPr bwMode="auto">
          <a:xfrm>
            <a:off x="3798888" y="2452688"/>
            <a:ext cx="187325" cy="836612"/>
          </a:xfrm>
          <a:prstGeom prst="downArrow">
            <a:avLst>
              <a:gd name="adj1" fmla="val 50000"/>
              <a:gd name="adj2" fmla="val 111652"/>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29705" name="AutoShape 9"/>
          <p:cNvSpPr>
            <a:spLocks noChangeArrowheads="1"/>
          </p:cNvSpPr>
          <p:nvPr/>
        </p:nvSpPr>
        <p:spPr bwMode="auto">
          <a:xfrm>
            <a:off x="5021263" y="2443163"/>
            <a:ext cx="187325" cy="836612"/>
          </a:xfrm>
          <a:prstGeom prst="downArrow">
            <a:avLst>
              <a:gd name="adj1" fmla="val 50000"/>
              <a:gd name="adj2" fmla="val 111652"/>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29706" name="AutoShape 10"/>
          <p:cNvSpPr>
            <a:spLocks noChangeArrowheads="1"/>
          </p:cNvSpPr>
          <p:nvPr/>
        </p:nvSpPr>
        <p:spPr bwMode="auto">
          <a:xfrm>
            <a:off x="6005513" y="5403850"/>
            <a:ext cx="938212" cy="239713"/>
          </a:xfrm>
          <a:prstGeom prst="leftRightArrow">
            <a:avLst>
              <a:gd name="adj1" fmla="val 50000"/>
              <a:gd name="adj2" fmla="val 78278"/>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29707" name="AutoShape 11"/>
          <p:cNvSpPr>
            <a:spLocks noChangeArrowheads="1"/>
          </p:cNvSpPr>
          <p:nvPr/>
        </p:nvSpPr>
        <p:spPr bwMode="auto">
          <a:xfrm>
            <a:off x="6003925" y="3767138"/>
            <a:ext cx="909638" cy="258762"/>
          </a:xfrm>
          <a:prstGeom prst="leftRightArrow">
            <a:avLst>
              <a:gd name="adj1" fmla="val 50000"/>
              <a:gd name="adj2" fmla="val 70307"/>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29708" name="AutoShape 12"/>
          <p:cNvSpPr>
            <a:spLocks noChangeArrowheads="1"/>
          </p:cNvSpPr>
          <p:nvPr/>
        </p:nvSpPr>
        <p:spPr bwMode="auto">
          <a:xfrm rot="19371467" flipV="1">
            <a:off x="5480050" y="2770188"/>
            <a:ext cx="1455738" cy="220662"/>
          </a:xfrm>
          <a:prstGeom prst="leftRightArrow">
            <a:avLst>
              <a:gd name="adj1" fmla="val 50000"/>
              <a:gd name="adj2" fmla="val 131943"/>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380941" name="Rectangle 13"/>
          <p:cNvSpPr>
            <a:spLocks noGrp="1" noChangeArrowheads="1"/>
          </p:cNvSpPr>
          <p:nvPr>
            <p:ph type="title"/>
          </p:nvPr>
        </p:nvSpPr>
        <p:spPr>
          <a:xfrm>
            <a:off x="671513" y="-109538"/>
            <a:ext cx="7772400" cy="1143001"/>
          </a:xfrm>
        </p:spPr>
        <p:txBody>
          <a:bodyPr>
            <a:normAutofit fontScale="90000"/>
          </a:bodyPr>
          <a:lstStyle/>
          <a:p>
            <a:pPr eaLnBrk="1" hangingPunct="1">
              <a:defRPr/>
            </a:pPr>
            <a:r>
              <a:rPr lang="en-US" sz="4000" dirty="0" smtClean="0"/>
              <a:t>Command and Control: Our Vision</a:t>
            </a:r>
          </a:p>
        </p:txBody>
      </p:sp>
      <p:pic>
        <p:nvPicPr>
          <p:cNvPr id="29710" name="Picture 17" descr="hst"/>
          <p:cNvPicPr>
            <a:picLocks noChangeAspect="1" noChangeArrowheads="1"/>
          </p:cNvPicPr>
          <p:nvPr/>
        </p:nvPicPr>
        <p:blipFill>
          <a:blip r:embed="rId9"/>
          <a:srcRect l="12776" r="6552" b="3865"/>
          <a:stretch>
            <a:fillRect/>
          </a:stretch>
        </p:blipFill>
        <p:spPr bwMode="auto">
          <a:xfrm>
            <a:off x="968375" y="1152525"/>
            <a:ext cx="1563688" cy="1579563"/>
          </a:xfrm>
          <a:prstGeom prst="rect">
            <a:avLst/>
          </a:prstGeom>
          <a:noFill/>
          <a:ln w="9525">
            <a:noFill/>
            <a:miter lim="800000"/>
            <a:headEnd/>
            <a:tailEnd/>
          </a:ln>
        </p:spPr>
      </p:pic>
      <p:sp>
        <p:nvSpPr>
          <p:cNvPr id="29711" name="AutoShape 15"/>
          <p:cNvSpPr>
            <a:spLocks noChangeArrowheads="1"/>
          </p:cNvSpPr>
          <p:nvPr/>
        </p:nvSpPr>
        <p:spPr bwMode="auto">
          <a:xfrm>
            <a:off x="1638300" y="2470150"/>
            <a:ext cx="187325" cy="836613"/>
          </a:xfrm>
          <a:prstGeom prst="downArrow">
            <a:avLst>
              <a:gd name="adj1" fmla="val 50000"/>
              <a:gd name="adj2" fmla="val 111653"/>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Validation</a:t>
            </a:r>
            <a:endParaRPr lang="en-US" dirty="0"/>
          </a:p>
        </p:txBody>
      </p:sp>
      <p:pic>
        <p:nvPicPr>
          <p:cNvPr id="6" name="Content Placeholder 5" descr="p49_RAWCropped.jpg"/>
          <p:cNvPicPr>
            <a:picLocks noGrp="1" noChangeAspect="1"/>
          </p:cNvPicPr>
          <p:nvPr>
            <p:ph sz="half" idx="1"/>
          </p:nvPr>
        </p:nvPicPr>
        <p:blipFill>
          <a:blip r:embed="rId2"/>
          <a:srcRect t="-7252" b="-7252"/>
          <a:stretch>
            <a:fillRect/>
          </a:stretch>
        </p:blipFill>
        <p:spPr/>
      </p:pic>
      <p:pic>
        <p:nvPicPr>
          <p:cNvPr id="7" name="Content Placeholder 6" descr="p49RightTwoSimulatorCropped.jpg"/>
          <p:cNvPicPr>
            <a:picLocks noGrp="1" noChangeAspect="1"/>
          </p:cNvPicPr>
          <p:nvPr>
            <p:ph sz="half" idx="2"/>
          </p:nvPr>
        </p:nvPicPr>
        <p:blipFill>
          <a:blip r:embed="rId3"/>
          <a:srcRect t="-7252" b="-7252"/>
          <a:stretch>
            <a:fillRect/>
          </a:stretch>
        </p:blip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Performance Validation</a:t>
            </a:r>
            <a:endParaRPr lang="en-US" dirty="0"/>
          </a:p>
        </p:txBody>
      </p:sp>
      <p:pic>
        <p:nvPicPr>
          <p:cNvPr id="5" name="Content Placeholder 4" descr="latex-image-1.pdf"/>
          <p:cNvPicPr>
            <a:picLocks noGrp="1" noChangeAspect="1"/>
          </p:cNvPicPr>
          <p:nvPr>
            <p:ph idx="1"/>
          </p:nvPr>
        </p:nvPicPr>
        <mc:AlternateContent>
          <mc:Choice xmlns:ma="http://schemas.microsoft.com/office/mac/drawingml/2008/main" Requires="ma">
            <p:blipFill>
              <a:blip r:embed="rId2"/>
              <a:srcRect t="-3529" b="-3529"/>
              <a:stretch>
                <a:fillRect/>
              </a:stretch>
            </p:blipFill>
          </mc:Choice>
          <mc:Fallback>
            <p:blipFill>
              <a:blip r:embed="rId3"/>
              <a:srcRect t="-3529" b="-3529"/>
              <a:stretch>
                <a:fillRect/>
              </a:stretch>
            </p:blipFill>
          </mc:Fallback>
        </mc:AlternateConten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Validation</a:t>
            </a:r>
            <a:endParaRPr lang="en-US" dirty="0"/>
          </a:p>
        </p:txBody>
      </p:sp>
      <p:pic>
        <p:nvPicPr>
          <p:cNvPr id="5" name="Content Placeholder 4" descr="latex-image-1.pdf"/>
          <p:cNvPicPr>
            <a:picLocks noGrp="1" noChangeAspect="1"/>
          </p:cNvPicPr>
          <p:nvPr>
            <p:ph idx="1"/>
          </p:nvPr>
        </p:nvPicPr>
        <mc:AlternateContent>
          <mc:Choice xmlns:ma="http://schemas.microsoft.com/office/mac/drawingml/2008/main" Requires="ma">
            <p:blipFill>
              <a:blip r:embed="rId2"/>
              <a:srcRect t="-3157" b="-3157"/>
              <a:stretch>
                <a:fillRect/>
              </a:stretch>
            </p:blipFill>
          </mc:Choice>
          <mc:Fallback>
            <p:blipFill>
              <a:blip r:embed="rId3"/>
              <a:srcRect t="-3157" b="-3157"/>
              <a:stretch>
                <a:fillRect/>
              </a:stretch>
            </p:blipFill>
          </mc:Fallback>
        </mc:AlternateContent>
        <p:spPr>
          <a:xfrm>
            <a:off x="457200" y="2124007"/>
            <a:ext cx="8229600" cy="4625609"/>
          </a:xfrm>
        </p:spPr>
      </p:pic>
      <p:pic>
        <p:nvPicPr>
          <p:cNvPr id="7" name="Picture 6" descr="latex-image-1.pdf"/>
          <p:cNvPicPr>
            <a:picLocks noChangeAspect="1"/>
          </p:cNvPicPr>
          <p:nvPr/>
        </p:nvPicPr>
        <mc:AlternateContent>
          <mc:Choice xmlns:ma="http://schemas.microsoft.com/office/mac/drawingml/2008/main" Requires="ma">
            <p:blipFill>
              <a:blip r:embed="rId4"/>
              <a:stretch>
                <a:fillRect/>
              </a:stretch>
            </p:blipFill>
          </mc:Choice>
          <mc:Fallback>
            <p:blipFill>
              <a:blip r:embed="rId5"/>
              <a:stretch>
                <a:fillRect/>
              </a:stretch>
            </p:blipFill>
          </mc:Fallback>
        </mc:AlternateContent>
        <p:spPr>
          <a:xfrm>
            <a:off x="2610153" y="1775191"/>
            <a:ext cx="4231916" cy="171922"/>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Finger Registration</a:t>
            </a:r>
            <a:endParaRPr lang="en-US" dirty="0"/>
          </a:p>
        </p:txBody>
      </p:sp>
      <p:pic>
        <p:nvPicPr>
          <p:cNvPr id="4" name="Content Placeholder 3" descr="algorithm_steps.pdf"/>
          <p:cNvPicPr>
            <a:picLocks noGrp="1" noChangeAspect="1"/>
          </p:cNvPicPr>
          <p:nvPr>
            <p:ph idx="1"/>
          </p:nvPr>
        </p:nvPicPr>
        <mc:AlternateContent xmlns:ma="http://schemas.microsoft.com/office/mac/drawingml/2008/main">
          <mc:Choice Requires="ma">
            <p:blipFill>
              <a:blip r:embed="rId2"/>
              <a:srcRect l="50229" t="6772" r="23690" b="53569"/>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50229" t="6772" r="23690" b="53569"/>
              <a:stretch>
                <a:fillRect/>
              </a:stretch>
            </p:blipFill>
          </mc:Fallback>
        </mc:AlternateContent>
        <p:spPr>
          <a:xfrm>
            <a:off x="2476499" y="2116665"/>
            <a:ext cx="4194908" cy="4783667"/>
          </a:xfr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Possible Solution</a:t>
            </a:r>
            <a:endParaRPr lang="en-US" dirty="0"/>
          </a:p>
        </p:txBody>
      </p:sp>
      <p:pic>
        <p:nvPicPr>
          <p:cNvPr id="6" name="Content Placeholder 5" descr="algorithm_steps_bounding_circle.pdf"/>
          <p:cNvPicPr>
            <a:picLocks noGrp="1" noChangeAspect="1"/>
          </p:cNvPicPr>
          <p:nvPr>
            <p:ph idx="1"/>
          </p:nvPr>
        </p:nvPicPr>
        <mc:AlternateContent>
          <mc:Choice xmlns:ma="http://schemas.microsoft.com/office/mac/drawingml/2008/main" Requires="ma">
            <p:blipFill>
              <a:blip r:embed="rId2"/>
              <a:srcRect l="36342" t="27173" r="36252" b="33188"/>
              <a:stretch>
                <a:fillRect/>
              </a:stretch>
            </p:blipFill>
          </mc:Choice>
          <mc:Fallback>
            <p:blipFill>
              <a:blip r:embed="rId3"/>
              <a:srcRect l="36342" t="27173" r="36252" b="33188"/>
              <a:stretch>
                <a:fillRect/>
              </a:stretch>
            </p:blipFill>
          </mc:Fallback>
        </mc:AlternateContent>
        <p:spPr>
          <a:xfrm>
            <a:off x="2262794" y="1565246"/>
            <a:ext cx="4480886" cy="4860416"/>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Text Placeholder 2"/>
          <p:cNvSpPr>
            <a:spLocks noGrp="1"/>
          </p:cNvSpPr>
          <p:nvPr>
            <p:ph type="body" idx="4294967295"/>
          </p:nvPr>
        </p:nvSpPr>
        <p:spPr/>
        <p:txBody>
          <a:bodyPr/>
          <a:lstStyle/>
          <a:p>
            <a:pPr>
              <a:spcAft>
                <a:spcPts val="1800"/>
              </a:spcAft>
            </a:pPr>
            <a:r>
              <a:rPr lang="en-US" dirty="0" smtClean="0"/>
              <a:t>Single Robot Control Prototype</a:t>
            </a:r>
          </a:p>
          <a:p>
            <a:pPr>
              <a:spcAft>
                <a:spcPts val="1800"/>
              </a:spcAft>
            </a:pPr>
            <a:r>
              <a:rPr lang="en-US" dirty="0" smtClean="0"/>
              <a:t>Hand Detection</a:t>
            </a:r>
            <a:r>
              <a:rPr lang="en-US" baseline="0" dirty="0" smtClean="0"/>
              <a:t> and Registration</a:t>
            </a:r>
          </a:p>
          <a:p>
            <a:pPr>
              <a:spcAft>
                <a:spcPts val="1800"/>
              </a:spcAft>
            </a:pPr>
            <a:r>
              <a:rPr lang="en-US" b="1" dirty="0" smtClean="0"/>
              <a:t>DREAM Controller</a:t>
            </a:r>
          </a:p>
          <a:p>
            <a:pPr>
              <a:spcAft>
                <a:spcPts val="1800"/>
              </a:spcAft>
            </a:pPr>
            <a:r>
              <a:rPr lang="en-US" dirty="0" smtClean="0"/>
              <a:t>Single Robot Control</a:t>
            </a:r>
            <a:r>
              <a:rPr lang="en-US" dirty="0" smtClean="0"/>
              <a:t> Redesign</a:t>
            </a:r>
          </a:p>
          <a:p>
            <a:pPr>
              <a:spcAft>
                <a:spcPts val="1800"/>
              </a:spcAft>
            </a:pPr>
            <a:r>
              <a:rPr lang="en-US" dirty="0" smtClean="0"/>
              <a:t>User Generated Gestures</a:t>
            </a:r>
          </a:p>
          <a:p>
            <a:pPr>
              <a:spcAft>
                <a:spcPts val="1800"/>
              </a:spcAft>
            </a:pPr>
            <a:r>
              <a:rPr lang="en-US" dirty="0" smtClean="0"/>
              <a:t>Multi-Robot Command and Control</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and Function</a:t>
            </a:r>
            <a:endParaRPr lang="en-US" dirty="0"/>
          </a:p>
        </p:txBody>
      </p:sp>
      <p:pic>
        <p:nvPicPr>
          <p:cNvPr id="4" name="Content Placeholder 3" descr="joystick_geometries_cropped.pdf"/>
          <p:cNvPicPr>
            <a:picLocks noGrp="1" noChangeAspect="1"/>
          </p:cNvPicPr>
          <p:nvPr>
            <p:ph idx="1"/>
          </p:nvPr>
        </p:nvPicPr>
        <mc:AlternateContent xmlns:ma="http://schemas.microsoft.com/office/mac/drawingml/2008/main">
          <mc:Choice Requires="ma">
            <p:blipFill>
              <a:blip r:embed="rId2"/>
              <a:srcRect l="-27796" r="-27796"/>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27796" r="-27796"/>
              <a:stretch>
                <a:fillRect/>
              </a:stretch>
            </p:blipFill>
          </mc:Fallback>
        </mc:AlternateContent>
        <p:spPr>
          <a:xfrm>
            <a:off x="0" y="1670958"/>
            <a:ext cx="9144000" cy="5139567"/>
          </a:xfr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DREAM Controller</a:t>
            </a:r>
            <a:endParaRPr lang="en-US" dirty="0"/>
          </a:p>
        </p:txBody>
      </p:sp>
      <p:pic>
        <p:nvPicPr>
          <p:cNvPr id="8" name="Content Placeholder 7" descr="IMG_3189.jpg"/>
          <p:cNvPicPr>
            <a:picLocks noGrp="1" noChangeAspect="1"/>
          </p:cNvPicPr>
          <p:nvPr>
            <p:ph sz="half" idx="2"/>
          </p:nvPr>
        </p:nvPicPr>
        <p:blipFill>
          <a:blip r:embed="rId2"/>
          <a:srcRect t="-7252" b="-7252"/>
          <a:stretch>
            <a:fillRect/>
          </a:stretch>
        </p:blipFill>
        <p:spPr/>
      </p:pic>
      <p:pic>
        <p:nvPicPr>
          <p:cNvPr id="9" name="Content Placeholder 8" descr="IMG_3187.jpg"/>
          <p:cNvPicPr>
            <a:picLocks noGrp="1" noChangeAspect="1"/>
          </p:cNvPicPr>
          <p:nvPr>
            <p:ph sz="half" idx="1"/>
          </p:nvPr>
        </p:nvPicPr>
        <p:blipFill>
          <a:blip r:embed="rId3"/>
          <a:srcRect t="-7252" b="-7252"/>
          <a:stretch>
            <a:fillRect/>
          </a:stretch>
        </p:blip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Text Placeholder 2"/>
          <p:cNvSpPr>
            <a:spLocks noGrp="1"/>
          </p:cNvSpPr>
          <p:nvPr>
            <p:ph type="body" idx="4294967295"/>
          </p:nvPr>
        </p:nvSpPr>
        <p:spPr/>
        <p:txBody>
          <a:bodyPr/>
          <a:lstStyle/>
          <a:p>
            <a:pPr>
              <a:spcAft>
                <a:spcPts val="1800"/>
              </a:spcAft>
            </a:pPr>
            <a:r>
              <a:rPr lang="en-US" dirty="0" smtClean="0"/>
              <a:t>Single Robot Control Prototype</a:t>
            </a:r>
          </a:p>
          <a:p>
            <a:pPr>
              <a:spcAft>
                <a:spcPts val="1800"/>
              </a:spcAft>
            </a:pPr>
            <a:r>
              <a:rPr lang="en-US" dirty="0" smtClean="0"/>
              <a:t>Hand Detection</a:t>
            </a:r>
            <a:r>
              <a:rPr lang="en-US" baseline="0" dirty="0" smtClean="0"/>
              <a:t> and Registration</a:t>
            </a:r>
          </a:p>
          <a:p>
            <a:pPr>
              <a:spcAft>
                <a:spcPts val="1800"/>
              </a:spcAft>
            </a:pPr>
            <a:r>
              <a:rPr lang="en-US" dirty="0" smtClean="0"/>
              <a:t>DREAM Controller</a:t>
            </a:r>
          </a:p>
          <a:p>
            <a:pPr>
              <a:spcAft>
                <a:spcPts val="1800"/>
              </a:spcAft>
            </a:pPr>
            <a:r>
              <a:rPr lang="en-US" b="1" dirty="0" smtClean="0"/>
              <a:t>Single Robot Control</a:t>
            </a:r>
            <a:r>
              <a:rPr lang="en-US" b="1" dirty="0" smtClean="0"/>
              <a:t> Redesign</a:t>
            </a:r>
          </a:p>
          <a:p>
            <a:pPr>
              <a:spcAft>
                <a:spcPts val="1800"/>
              </a:spcAft>
            </a:pPr>
            <a:r>
              <a:rPr lang="en-US" dirty="0" smtClean="0"/>
              <a:t>User Generated Gestures</a:t>
            </a:r>
          </a:p>
          <a:p>
            <a:pPr>
              <a:spcAft>
                <a:spcPts val="1800"/>
              </a:spcAft>
            </a:pPr>
            <a:r>
              <a:rPr lang="en-US" dirty="0" smtClean="0"/>
              <a:t>Multi-Robot Command and Control</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Surface:Window</a:t>
            </a:r>
            <a:endParaRPr lang="en-US" dirty="0"/>
          </a:p>
        </p:txBody>
      </p:sp>
      <p:pic>
        <p:nvPicPr>
          <p:cNvPr id="6" name="Content Placeholder 5" descr="WindowInterfaceHorizontal.pdf"/>
          <p:cNvPicPr>
            <a:picLocks noGrp="1" noChangeAspect="1"/>
          </p:cNvPicPr>
          <p:nvPr>
            <p:ph idx="1"/>
          </p:nvPr>
        </p:nvPicPr>
        <mc:AlternateContent xmlns:ma="http://schemas.microsoft.com/office/mac/drawingml/2008/main">
          <mc:Choice Requires="ma">
            <p:blipFill>
              <a:blip r:embed="rId2"/>
              <a:srcRect t="-17702" b="-17702"/>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t="-17702" b="-17702"/>
              <a:stretch>
                <a:fillRect/>
              </a:stretch>
            </p:blipFill>
          </mc:Fallback>
        </mc:AlternateConten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Changing Tech: Robots</a:t>
            </a:r>
            <a:endParaRPr lang="en-US" dirty="0"/>
          </a:p>
        </p:txBody>
      </p:sp>
      <p:pic>
        <p:nvPicPr>
          <p:cNvPr id="6" name="Picture 5" descr="DSC_0050.jpg"/>
          <p:cNvPicPr>
            <a:picLocks noChangeAspect="1"/>
          </p:cNvPicPr>
          <p:nvPr/>
        </p:nvPicPr>
        <p:blipFill>
          <a:blip r:embed="rId2"/>
          <a:stretch>
            <a:fillRect/>
          </a:stretch>
        </p:blipFill>
        <p:spPr>
          <a:xfrm>
            <a:off x="0" y="1403462"/>
            <a:ext cx="9144000" cy="608012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Surface:FullScreen</a:t>
            </a:r>
            <a:endParaRPr lang="en-US" dirty="0"/>
          </a:p>
        </p:txBody>
      </p:sp>
      <p:pic>
        <p:nvPicPr>
          <p:cNvPr id="6" name="Content Placeholder 5" descr="FullScreenInterfaceHorizontal.pdf"/>
          <p:cNvPicPr>
            <a:picLocks noGrp="1" noChangeAspect="1"/>
          </p:cNvPicPr>
          <p:nvPr>
            <p:ph idx="1"/>
          </p:nvPr>
        </p:nvPicPr>
        <mc:AlternateContent xmlns:ma="http://schemas.microsoft.com/office/mac/drawingml/2008/main">
          <mc:Choice Requires="ma">
            <p:blipFill>
              <a:blip r:embed="rId2"/>
              <a:srcRect t="-16751" b="-16751"/>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t="-16751" b="-16751"/>
              <a:stretch>
                <a:fillRect/>
              </a:stretch>
            </p:blipFill>
          </mc:Fallback>
        </mc:AlternateConten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DREAM Controller</a:t>
            </a:r>
            <a:endParaRPr lang="en-US" dirty="0"/>
          </a:p>
        </p:txBody>
      </p:sp>
      <p:pic>
        <p:nvPicPr>
          <p:cNvPr id="4" name="Content Placeholder 3" descr="DREAMControllerConfig.pdf"/>
          <p:cNvPicPr>
            <a:picLocks noGrp="1" noChangeAspect="1"/>
          </p:cNvPicPr>
          <p:nvPr>
            <p:ph idx="1"/>
          </p:nvPr>
        </p:nvPicPr>
        <mc:AlternateContent xmlns:ma="http://schemas.microsoft.com/office/mac/drawingml/2008/main">
          <mc:Choice Requires="ma">
            <p:blipFill>
              <a:blip r:embed="rId2"/>
              <a:srcRect t="-16390" b="-16390"/>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t="-16390" b="-16390"/>
              <a:stretch>
                <a:fillRect/>
              </a:stretch>
            </p:blipFill>
          </mc:Fallback>
        </mc:AlternateConten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Surface:Window</a:t>
            </a:r>
            <a:endParaRPr lang="en-US" dirty="0"/>
          </a:p>
        </p:txBody>
      </p:sp>
      <p:pic>
        <p:nvPicPr>
          <p:cNvPr id="9" name="2010 - Participant 2 Run 2-desktop.m4v">
            <a:hlinkClick r:id="" action="ppaction://media"/>
          </p:cNvPr>
          <p:cNvPicPr/>
          <p:nvPr>
            <p:ph idx="1"/>
            <a:videoFile r:link="rId1"/>
          </p:nvPr>
        </p:nvPicPr>
        <p:blipFill>
          <a:blip r:embed="rId3"/>
          <a:stretch>
            <a:fillRect/>
          </a:stretch>
        </p:blipFill>
        <p:spPr>
          <a:xfrm>
            <a:off x="457200" y="1777523"/>
            <a:ext cx="8229600" cy="4620578"/>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311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Surface:FullScreen</a:t>
            </a:r>
            <a:endParaRPr lang="en-US" dirty="0"/>
          </a:p>
        </p:txBody>
      </p:sp>
      <p:pic>
        <p:nvPicPr>
          <p:cNvPr id="7" name="2010 - Participant 2 Run 1-desktop.m4v">
            <a:hlinkClick r:id="" action="ppaction://media"/>
          </p:cNvPr>
          <p:cNvPicPr/>
          <p:nvPr>
            <p:ph idx="1"/>
            <a:videoFile r:link="rId1"/>
          </p:nvPr>
        </p:nvPicPr>
        <p:blipFill>
          <a:blip r:embed="rId3"/>
          <a:stretch>
            <a:fillRect/>
          </a:stretch>
        </p:blipFill>
        <p:spPr>
          <a:xfrm>
            <a:off x="457200" y="1777523"/>
            <a:ext cx="8229600" cy="4620578"/>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06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Design</a:t>
            </a:r>
            <a:endParaRPr lang="en-US" dirty="0"/>
          </a:p>
        </p:txBody>
      </p:sp>
      <p:sp>
        <p:nvSpPr>
          <p:cNvPr id="3" name="Content Placeholder 2"/>
          <p:cNvSpPr>
            <a:spLocks noGrp="1"/>
          </p:cNvSpPr>
          <p:nvPr>
            <p:ph sz="half" idx="1"/>
          </p:nvPr>
        </p:nvSpPr>
        <p:spPr>
          <a:xfrm>
            <a:off x="457200" y="1773936"/>
            <a:ext cx="3997602" cy="4623816"/>
          </a:xfrm>
        </p:spPr>
        <p:txBody>
          <a:bodyPr>
            <a:normAutofit fontScale="92500" lnSpcReduction="20000"/>
          </a:bodyPr>
          <a:lstStyle/>
          <a:p>
            <a:pPr>
              <a:spcAft>
                <a:spcPts val="1800"/>
              </a:spcAft>
            </a:pPr>
            <a:r>
              <a:rPr lang="en-US" dirty="0" smtClean="0"/>
              <a:t>Automatic sizing and orientation on every hand placement</a:t>
            </a:r>
          </a:p>
          <a:p>
            <a:pPr>
              <a:spcAft>
                <a:spcPts val="1800"/>
              </a:spcAft>
            </a:pPr>
            <a:r>
              <a:rPr lang="en-US" dirty="0" smtClean="0"/>
              <a:t>Tracking of hand</a:t>
            </a:r>
          </a:p>
          <a:p>
            <a:pPr>
              <a:spcAft>
                <a:spcPts val="1800"/>
              </a:spcAft>
            </a:pPr>
            <a:r>
              <a:rPr lang="en-US" dirty="0" smtClean="0"/>
              <a:t>Look-away during use and creation</a:t>
            </a:r>
          </a:p>
          <a:p>
            <a:pPr>
              <a:spcAft>
                <a:spcPts val="1800"/>
              </a:spcAft>
            </a:pPr>
            <a:r>
              <a:rPr lang="en-US" dirty="0" smtClean="0"/>
              <a:t>Full chording capabilities</a:t>
            </a:r>
          </a:p>
          <a:p>
            <a:pPr>
              <a:spcAft>
                <a:spcPts val="1800"/>
              </a:spcAft>
            </a:pPr>
            <a:r>
              <a:rPr lang="en-US" dirty="0" smtClean="0"/>
              <a:t>Orientation insensitivity</a:t>
            </a:r>
          </a:p>
          <a:p>
            <a:pPr>
              <a:spcAft>
                <a:spcPts val="1800"/>
              </a:spcAft>
            </a:pPr>
            <a:endParaRPr lang="en-US" dirty="0"/>
          </a:p>
        </p:txBody>
      </p:sp>
      <p:pic>
        <p:nvPicPr>
          <p:cNvPr id="5" name="DREAMControllerMovements.m4v">
            <a:hlinkClick r:id="" action="ppaction://media"/>
          </p:cNvPr>
          <p:cNvPicPr/>
          <p:nvPr>
            <p:ph sz="half" idx="2"/>
            <a:videoFile r:link="rId1"/>
          </p:nvPr>
        </p:nvPicPr>
        <p:blipFill>
          <a:blip r:embed="rId3"/>
          <a:stretch>
            <a:fillRect/>
          </a:stretch>
        </p:blipFill>
        <p:spPr>
          <a:xfrm>
            <a:off x="4648200" y="2570956"/>
            <a:ext cx="4038600" cy="302895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5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Area Explored</a:t>
            </a:r>
            <a:endParaRPr lang="en-US" dirty="0"/>
          </a:p>
        </p:txBody>
      </p:sp>
      <p:pic>
        <p:nvPicPr>
          <p:cNvPr id="5" name="Content Placeholder 4" descr="graphs.pdf"/>
          <p:cNvPicPr>
            <a:picLocks noGrp="1" noChangeAspect="1"/>
          </p:cNvPicPr>
          <p:nvPr>
            <p:ph idx="1"/>
          </p:nvPr>
        </p:nvPicPr>
        <mc:AlternateContent xmlns:ma="http://schemas.microsoft.com/office/mac/drawingml/2008/main">
          <mc:Choice Requires="ma">
            <p:blipFill>
              <a:blip r:embed="rId2"/>
              <a:srcRect l="15040" t="47724" r="15040" b="17132"/>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15040" t="47724" r="15040" b="17132"/>
              <a:stretch>
                <a:fillRect/>
              </a:stretch>
            </p:blipFill>
          </mc:Fallback>
        </mc:AlternateContent>
        <p:spPr>
          <a:xfrm>
            <a:off x="457200" y="1509776"/>
            <a:ext cx="8229600" cy="5352585"/>
          </a:xfr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Victims Found</a:t>
            </a:r>
            <a:endParaRPr lang="en-US" dirty="0"/>
          </a:p>
        </p:txBody>
      </p:sp>
      <p:pic>
        <p:nvPicPr>
          <p:cNvPr id="6" name="Content Placeholder 5" descr="graphs.pdf"/>
          <p:cNvPicPr>
            <a:picLocks noGrp="1" noChangeAspect="1"/>
          </p:cNvPicPr>
          <p:nvPr>
            <p:ph idx="1"/>
          </p:nvPr>
        </p:nvPicPr>
        <mc:AlternateContent xmlns:ma="http://schemas.microsoft.com/office/mac/drawingml/2008/main">
          <mc:Choice Requires="ma">
            <p:blipFill>
              <a:blip r:embed="rId2"/>
              <a:srcRect l="15040" t="10164" r="15893" b="54692"/>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15040" t="10164" r="15893" b="54692"/>
              <a:stretch>
                <a:fillRect/>
              </a:stretch>
            </p:blipFill>
          </mc:Fallback>
        </mc:AlternateContent>
        <p:spPr>
          <a:xfrm>
            <a:off x="457200" y="1367536"/>
            <a:ext cx="8229600" cy="5418666"/>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a:bodyPr>
          <a:lstStyle/>
          <a:p>
            <a:pPr>
              <a:spcAft>
                <a:spcPts val="1200"/>
              </a:spcAft>
            </a:pPr>
            <a:r>
              <a:rPr lang="en-US" dirty="0" smtClean="0"/>
              <a:t>Be very careful with visual affordances (Hint: try not to use them at all)</a:t>
            </a:r>
          </a:p>
          <a:p>
            <a:pPr>
              <a:spcAft>
                <a:spcPts val="1200"/>
              </a:spcAft>
            </a:pPr>
            <a:r>
              <a:rPr lang="en-US" dirty="0" smtClean="0"/>
              <a:t>Control metaphors must be consistent regardless of implementation details</a:t>
            </a:r>
          </a:p>
          <a:p>
            <a:pPr>
              <a:spcAft>
                <a:spcPts val="1200"/>
              </a:spcAft>
            </a:pPr>
            <a:r>
              <a:rPr lang="en-US" dirty="0" smtClean="0"/>
              <a:t>Use biomechanics as much as possible to allow chording and look-away</a:t>
            </a:r>
          </a:p>
          <a:p>
            <a:pPr>
              <a:spcAft>
                <a:spcPts val="1200"/>
              </a:spcAft>
            </a:pPr>
            <a:r>
              <a:rPr lang="en-US" dirty="0" smtClean="0"/>
              <a:t>Exploit muscle memory from video games and other computer experiences</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Text Placeholder 2"/>
          <p:cNvSpPr>
            <a:spLocks noGrp="1"/>
          </p:cNvSpPr>
          <p:nvPr>
            <p:ph type="body" idx="4294967295"/>
          </p:nvPr>
        </p:nvSpPr>
        <p:spPr/>
        <p:txBody>
          <a:bodyPr/>
          <a:lstStyle/>
          <a:p>
            <a:pPr>
              <a:spcAft>
                <a:spcPts val="1800"/>
              </a:spcAft>
            </a:pPr>
            <a:r>
              <a:rPr lang="en-US" dirty="0" smtClean="0"/>
              <a:t>Single Robot Control Prototype</a:t>
            </a:r>
          </a:p>
          <a:p>
            <a:pPr>
              <a:spcAft>
                <a:spcPts val="1800"/>
              </a:spcAft>
            </a:pPr>
            <a:r>
              <a:rPr lang="en-US" dirty="0" smtClean="0"/>
              <a:t>Hand Detection</a:t>
            </a:r>
            <a:r>
              <a:rPr lang="en-US" baseline="0" dirty="0" smtClean="0"/>
              <a:t> and Registration</a:t>
            </a:r>
          </a:p>
          <a:p>
            <a:pPr>
              <a:spcAft>
                <a:spcPts val="1800"/>
              </a:spcAft>
            </a:pPr>
            <a:r>
              <a:rPr lang="en-US" dirty="0" smtClean="0"/>
              <a:t>DREAM Controller</a:t>
            </a:r>
          </a:p>
          <a:p>
            <a:pPr>
              <a:spcAft>
                <a:spcPts val="1800"/>
              </a:spcAft>
            </a:pPr>
            <a:r>
              <a:rPr lang="en-US" dirty="0" smtClean="0"/>
              <a:t>Single Robot Control</a:t>
            </a:r>
            <a:r>
              <a:rPr lang="en-US" dirty="0" smtClean="0"/>
              <a:t> Redesign</a:t>
            </a:r>
          </a:p>
          <a:p>
            <a:pPr>
              <a:spcAft>
                <a:spcPts val="1800"/>
              </a:spcAft>
            </a:pPr>
            <a:r>
              <a:rPr lang="en-US" b="1" dirty="0" smtClean="0"/>
              <a:t>User Generated Gestures</a:t>
            </a:r>
          </a:p>
          <a:p>
            <a:pPr>
              <a:spcAft>
                <a:spcPts val="1800"/>
              </a:spcAft>
            </a:pPr>
            <a:r>
              <a:rPr lang="en-US" dirty="0" smtClean="0"/>
              <a:t>Multi-Robot Command and Control</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Experiment Tasks</a:t>
            </a:r>
            <a:endParaRPr lang="en-US" dirty="0"/>
          </a:p>
        </p:txBody>
      </p:sp>
      <p:pic>
        <p:nvPicPr>
          <p:cNvPr id="6" name="Content Placeholder 5" descr="7.pdf"/>
          <p:cNvPicPr>
            <a:picLocks noGrp="1" noChangeAspect="1"/>
          </p:cNvPicPr>
          <p:nvPr>
            <p:ph sz="half" idx="2"/>
          </p:nvPr>
        </p:nvPicPr>
        <mc:AlternateContent xmlns:ma="http://schemas.microsoft.com/office/mac/drawingml/2008/main">
          <mc:Choice Requires="ma">
            <p:blipFill>
              <a:blip r:embed="rId3"/>
              <a:srcRect t="-26336" b="-26336"/>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t="-26336" b="-26336"/>
              <a:stretch>
                <a:fillRect/>
              </a:stretch>
            </p:blipFill>
          </mc:Fallback>
        </mc:AlternateContent>
        <p:spPr>
          <a:xfrm>
            <a:off x="3992824" y="2628899"/>
            <a:ext cx="4655876" cy="5330539"/>
          </a:xfrm>
        </p:spPr>
      </p:pic>
      <p:pic>
        <p:nvPicPr>
          <p:cNvPr id="11" name="Picture 10"/>
          <p:cNvPicPr>
            <a:picLocks noChangeAspect="1"/>
          </p:cNvPicPr>
          <p:nvPr/>
        </p:nvPicPr>
        <p:blipFill>
          <a:blip r:embed="rId5"/>
          <a:stretch>
            <a:fillRect/>
          </a:stretch>
        </p:blipFill>
        <p:spPr>
          <a:xfrm>
            <a:off x="4737100" y="1530462"/>
            <a:ext cx="3629080" cy="2587950"/>
          </a:xfrm>
          <a:prstGeom prst="rect">
            <a:avLst/>
          </a:prstGeom>
        </p:spPr>
      </p:pic>
      <p:sp>
        <p:nvSpPr>
          <p:cNvPr id="8" name="Content Placeholder 7"/>
          <p:cNvSpPr>
            <a:spLocks noGrp="1"/>
          </p:cNvSpPr>
          <p:nvPr>
            <p:ph sz="half" idx="1"/>
          </p:nvPr>
        </p:nvSpPr>
        <p:spPr>
          <a:xfrm>
            <a:off x="457199" y="1773936"/>
            <a:ext cx="4018225" cy="4623816"/>
          </a:xfrm>
        </p:spPr>
        <p:txBody>
          <a:bodyPr>
            <a:normAutofit fontScale="85000" lnSpcReduction="10000"/>
          </a:bodyPr>
          <a:lstStyle/>
          <a:p>
            <a:pPr>
              <a:spcAft>
                <a:spcPts val="600"/>
              </a:spcAft>
            </a:pPr>
            <a:r>
              <a:rPr lang="en-US" dirty="0" smtClean="0"/>
              <a:t>Presented with the tasks and asked to think aloud while completing them</a:t>
            </a:r>
          </a:p>
          <a:p>
            <a:pPr>
              <a:spcAft>
                <a:spcPts val="600"/>
              </a:spcAft>
            </a:pPr>
            <a:r>
              <a:rPr lang="en-US" dirty="0" smtClean="0"/>
              <a:t>Asked to “use their finger, fingers, hand, or hands on the tabletop to express how they would command the </a:t>
            </a:r>
            <a:r>
              <a:rPr lang="en-US" dirty="0" err="1" smtClean="0"/>
              <a:t>robot(s</a:t>
            </a:r>
            <a:r>
              <a:rPr lang="en-US" dirty="0" smtClean="0"/>
              <a:t>) to complete the tasks”</a:t>
            </a:r>
          </a:p>
          <a:p>
            <a:pPr>
              <a:spcAft>
                <a:spcPts val="600"/>
              </a:spcAft>
            </a:pPr>
            <a:r>
              <a:rPr lang="en-US" dirty="0" smtClean="0"/>
              <a:t>Analogous to the paper prototype method [Snyder 03]</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Tech: Robots</a:t>
            </a:r>
            <a:endParaRPr lang="en-US" dirty="0"/>
          </a:p>
        </p:txBody>
      </p:sp>
      <p:pic>
        <p:nvPicPr>
          <p:cNvPr id="3" name="Picture 2" descr="DSC00063.JPG"/>
          <p:cNvPicPr>
            <a:picLocks noChangeAspect="1"/>
          </p:cNvPicPr>
          <p:nvPr/>
        </p:nvPicPr>
        <p:blipFill>
          <a:blip r:embed="rId2"/>
          <a:srcRect t="6629"/>
          <a:stretch>
            <a:fillRect/>
          </a:stretch>
        </p:blipFill>
        <p:spPr>
          <a:xfrm>
            <a:off x="0" y="1403462"/>
            <a:ext cx="9143999" cy="6403406"/>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 Details</a:t>
            </a:r>
            <a:endParaRPr lang="en-US" dirty="0"/>
          </a:p>
        </p:txBody>
      </p:sp>
      <p:sp>
        <p:nvSpPr>
          <p:cNvPr id="5" name="Content Placeholder 4"/>
          <p:cNvSpPr>
            <a:spLocks noGrp="1"/>
          </p:cNvSpPr>
          <p:nvPr>
            <p:ph sz="half" idx="1"/>
          </p:nvPr>
        </p:nvSpPr>
        <p:spPr>
          <a:xfrm>
            <a:off x="457200" y="1773936"/>
            <a:ext cx="4648200" cy="4623816"/>
          </a:xfrm>
        </p:spPr>
        <p:txBody>
          <a:bodyPr>
            <a:noAutofit/>
          </a:bodyPr>
          <a:lstStyle/>
          <a:p>
            <a:pPr lvl="0">
              <a:spcAft>
                <a:spcPts val="1200"/>
              </a:spcAft>
            </a:pPr>
            <a:r>
              <a:rPr lang="en-US" sz="2000" dirty="0" smtClean="0"/>
              <a:t>32” Mitsubishi </a:t>
            </a:r>
            <a:r>
              <a:rPr lang="en-US" sz="2000" dirty="0" err="1" smtClean="0"/>
              <a:t>DiamondTouch</a:t>
            </a:r>
            <a:endParaRPr lang="en-US" sz="2000" dirty="0" smtClean="0"/>
          </a:p>
          <a:p>
            <a:pPr lvl="0">
              <a:spcAft>
                <a:spcPts val="1200"/>
              </a:spcAft>
            </a:pPr>
            <a:r>
              <a:rPr lang="en-US" sz="2000" dirty="0" smtClean="0"/>
              <a:t>26 tasks</a:t>
            </a:r>
          </a:p>
          <a:p>
            <a:pPr>
              <a:spcAft>
                <a:spcPts val="1200"/>
              </a:spcAft>
            </a:pPr>
            <a:r>
              <a:rPr lang="en-US" sz="2000" dirty="0" smtClean="0"/>
              <a:t>31 people participated</a:t>
            </a:r>
          </a:p>
          <a:p>
            <a:pPr>
              <a:spcAft>
                <a:spcPts val="1200"/>
              </a:spcAft>
            </a:pPr>
            <a:r>
              <a:rPr lang="en-US" sz="2000" dirty="0" smtClean="0"/>
              <a:t>Avg. age was 27.5 years (SD=10.1)</a:t>
            </a:r>
          </a:p>
          <a:p>
            <a:pPr>
              <a:spcAft>
                <a:spcPts val="1200"/>
              </a:spcAft>
            </a:pPr>
            <a:r>
              <a:rPr lang="en-US" sz="2000" dirty="0" smtClean="0"/>
              <a:t>All had experience with computers</a:t>
            </a:r>
          </a:p>
          <a:p>
            <a:pPr>
              <a:spcAft>
                <a:spcPts val="1200"/>
              </a:spcAft>
            </a:pPr>
            <a:r>
              <a:rPr lang="en-US" sz="2000" dirty="0" smtClean="0"/>
              <a:t>17 played video games</a:t>
            </a:r>
          </a:p>
          <a:p>
            <a:pPr>
              <a:spcAft>
                <a:spcPts val="1200"/>
              </a:spcAft>
            </a:pPr>
            <a:r>
              <a:rPr lang="en-US" sz="2000" dirty="0" smtClean="0"/>
              <a:t>9 played real-time strategy games</a:t>
            </a:r>
          </a:p>
          <a:p>
            <a:pPr>
              <a:spcAft>
                <a:spcPts val="1200"/>
              </a:spcAft>
            </a:pPr>
            <a:r>
              <a:rPr lang="en-US" sz="2000" dirty="0" smtClean="0"/>
              <a:t>29 reported experience with touch screen or stylus-based devices</a:t>
            </a:r>
          </a:p>
          <a:p>
            <a:pPr>
              <a:spcAft>
                <a:spcPts val="1200"/>
              </a:spcAft>
            </a:pPr>
            <a:r>
              <a:rPr lang="en-US" sz="2000" dirty="0" smtClean="0"/>
              <a:t>18 had used touch screen phone</a:t>
            </a:r>
          </a:p>
        </p:txBody>
      </p:sp>
      <p:pic>
        <p:nvPicPr>
          <p:cNvPr id="6" name="Content Placeholder 4" descr="IMG_8660.jpg"/>
          <p:cNvPicPr>
            <a:picLocks noGrp="1" noChangeAspect="1"/>
          </p:cNvPicPr>
          <p:nvPr>
            <p:ph sz="half" idx="2"/>
          </p:nvPr>
        </p:nvPicPr>
        <p:blipFill>
          <a:blip r:embed="rId3">
            <a:lum bright="20000"/>
          </a:blip>
          <a:srcRect l="-17308" r="-17308"/>
          <a:stretch>
            <a:fillRect/>
          </a:stretch>
        </p:blipFill>
        <p:spPr>
          <a:xfrm>
            <a:off x="5105400" y="1773936"/>
            <a:ext cx="4038600" cy="4623816"/>
          </a:xfr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4400" dirty="0" smtClean="0"/>
              <a:t>Example Task</a:t>
            </a:r>
            <a:endParaRPr lang="en-US" sz="4400" dirty="0"/>
          </a:p>
        </p:txBody>
      </p:sp>
      <p:pic>
        <p:nvPicPr>
          <p:cNvPr id="8" name="Picture Placeholder 7" descr="21.pdf"/>
          <p:cNvPicPr>
            <a:picLocks noGrp="1" noChangeAspect="1"/>
          </p:cNvPicPr>
          <p:nvPr>
            <p:ph idx="1"/>
          </p:nvPr>
        </p:nvPicPr>
        <mc:AlternateContent xmlns:ma="http://schemas.microsoft.com/office/mac/drawingml/2008/main">
          <mc:Choice Requires="ma">
            <p:blipFill>
              <a:blip r:embed="rId3"/>
              <a:srcRect l="-16712" r="-16712"/>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4"/>
              <a:srcRect l="-16712" r="-16712"/>
              <a:stretch>
                <a:fillRect/>
              </a:stretch>
            </p:blipFill>
          </mc:Fallback>
        </mc:AlternateConten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Gesture Distribution</a:t>
            </a:r>
            <a:endParaRPr lang="en-US" dirty="0"/>
          </a:p>
        </p:txBody>
      </p:sp>
      <p:pic>
        <p:nvPicPr>
          <p:cNvPr id="7" name="Content Placeholder 6" descr="taxonomy-withlabels.pdf"/>
          <p:cNvPicPr>
            <a:picLocks noGrp="1" noChangeAspect="1"/>
          </p:cNvPicPr>
          <p:nvPr>
            <p:ph idx="1"/>
          </p:nvPr>
        </p:nvPicPr>
        <mc:AlternateContent xmlns:ma="http://schemas.microsoft.com/office/mac/drawingml/2008/main">
          <mc:Choice Requires="ma">
            <p:blipFill>
              <a:blip r:embed="rId2"/>
              <a:srcRect l="-576" t="7387" r="-858" b="4871"/>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576" t="7387" r="-858" b="4871"/>
              <a:stretch>
                <a:fillRect/>
              </a:stretch>
            </p:blipFill>
          </mc:Fallback>
        </mc:AlternateContent>
        <p:spPr>
          <a:xfrm>
            <a:off x="2642289" y="1514673"/>
            <a:ext cx="4324348" cy="5343327"/>
          </a:xfr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Text Placeholder 2"/>
          <p:cNvSpPr>
            <a:spLocks noGrp="1"/>
          </p:cNvSpPr>
          <p:nvPr>
            <p:ph type="body" idx="4294967295"/>
          </p:nvPr>
        </p:nvSpPr>
        <p:spPr/>
        <p:txBody>
          <a:bodyPr/>
          <a:lstStyle/>
          <a:p>
            <a:pPr>
              <a:spcAft>
                <a:spcPts val="1800"/>
              </a:spcAft>
            </a:pPr>
            <a:r>
              <a:rPr lang="en-US" dirty="0" smtClean="0"/>
              <a:t>Single Robot Control Prototype</a:t>
            </a:r>
          </a:p>
          <a:p>
            <a:pPr>
              <a:spcAft>
                <a:spcPts val="1800"/>
              </a:spcAft>
            </a:pPr>
            <a:r>
              <a:rPr lang="en-US" dirty="0" smtClean="0"/>
              <a:t>Hand Detection</a:t>
            </a:r>
            <a:r>
              <a:rPr lang="en-US" baseline="0" dirty="0" smtClean="0"/>
              <a:t> and Registration</a:t>
            </a:r>
          </a:p>
          <a:p>
            <a:pPr>
              <a:spcAft>
                <a:spcPts val="1800"/>
              </a:spcAft>
            </a:pPr>
            <a:r>
              <a:rPr lang="en-US" dirty="0" smtClean="0"/>
              <a:t>DREAM Controller</a:t>
            </a:r>
          </a:p>
          <a:p>
            <a:pPr>
              <a:spcAft>
                <a:spcPts val="1800"/>
              </a:spcAft>
            </a:pPr>
            <a:r>
              <a:rPr lang="en-US" dirty="0" smtClean="0"/>
              <a:t>Single Robot Control</a:t>
            </a:r>
            <a:r>
              <a:rPr lang="en-US" dirty="0" smtClean="0"/>
              <a:t> Redesign</a:t>
            </a:r>
          </a:p>
          <a:p>
            <a:pPr>
              <a:spcAft>
                <a:spcPts val="1800"/>
              </a:spcAft>
            </a:pPr>
            <a:r>
              <a:rPr lang="en-US" dirty="0" smtClean="0"/>
              <a:t>User Generated Gestures</a:t>
            </a:r>
          </a:p>
          <a:p>
            <a:pPr>
              <a:spcAft>
                <a:spcPts val="1800"/>
              </a:spcAft>
            </a:pPr>
            <a:r>
              <a:rPr lang="en-US" b="1" dirty="0" smtClean="0"/>
              <a:t>Multi-Robot Command and Control</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a:t>
            </a:r>
            <a:endParaRPr lang="en-US" dirty="0"/>
          </a:p>
        </p:txBody>
      </p:sp>
      <p:pic>
        <p:nvPicPr>
          <p:cNvPr id="6" name="Content Placeholder 5" descr="WholeUrbanEnvironment.png"/>
          <p:cNvPicPr>
            <a:picLocks noGrp="1" noChangeAspect="1"/>
          </p:cNvPicPr>
          <p:nvPr>
            <p:ph idx="1"/>
          </p:nvPr>
        </p:nvPicPr>
        <p:blipFill>
          <a:blip r:embed="rId2"/>
          <a:srcRect l="-36954" r="-36954"/>
          <a:stretch>
            <a:fillRect/>
          </a:stretch>
        </p:blipFill>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Gestures for Robot Control</a:t>
            </a:r>
            <a:endParaRPr lang="en-US" dirty="0"/>
          </a:p>
        </p:txBody>
      </p:sp>
      <p:pic>
        <p:nvPicPr>
          <p:cNvPr id="8" name="RobotC2Gestures.mov">
            <a:hlinkClick r:id="" action="ppaction://media"/>
          </p:cNvPr>
          <p:cNvPicPr/>
          <p:nvPr>
            <p:ph idx="1"/>
            <a:videoFile r:link="rId1"/>
          </p:nvPr>
        </p:nvPicPr>
        <p:blipFill>
          <a:blip r:embed="rId3"/>
          <a:stretch>
            <a:fillRect/>
          </a:stretch>
        </p:blipFill>
        <p:spPr>
          <a:xfrm>
            <a:off x="508000" y="1801812"/>
            <a:ext cx="8128000" cy="45720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73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t>
            </a:r>
            <a:endParaRPr lang="en-US" dirty="0"/>
          </a:p>
        </p:txBody>
      </p:sp>
      <p:pic>
        <p:nvPicPr>
          <p:cNvPr id="6" name="Content Placeholder 8" descr="MANUAL BOBCAT APPROACH.png"/>
          <p:cNvPicPr>
            <a:picLocks noGrp="1" noChangeAspect="1"/>
          </p:cNvPicPr>
          <p:nvPr>
            <p:ph idx="1"/>
          </p:nvPr>
        </p:nvPicPr>
        <p:blipFill>
          <a:blip r:embed="rId2"/>
          <a:srcRect l="5752" t="11138" r="36122" b="34782"/>
          <a:stretch>
            <a:fillRect/>
          </a:stretch>
        </p:blipFill>
        <p:spPr>
          <a:xfrm>
            <a:off x="152400" y="2509318"/>
            <a:ext cx="4754880" cy="3317691"/>
          </a:xfrm>
        </p:spPr>
      </p:pic>
      <p:pic>
        <p:nvPicPr>
          <p:cNvPr id="7" name="Picture 6" descr="virtual_enviro_usgs-1.pdf"/>
          <p:cNvPicPr>
            <a:picLocks noChangeAspect="1"/>
          </p:cNvPicPr>
          <p:nvPr/>
        </p:nvPicPr>
        <mc:AlternateContent xmlns:ma="http://schemas.microsoft.com/office/mac/drawingml/2008/main">
          <mc:Choice Requires="ma">
            <p:blipFill>
              <a:blip r:embed="rId3"/>
              <a:stretch>
                <a:fillRect/>
              </a:stretch>
            </p:blipFill>
          </mc:Choice>
          <mc:Fallback xmlns:p="http://schemas.openxmlformats.org/presentationml/2006/main" xmlns:mv="urn:schemas-microsoft-com:mac:vml" xmlns:mc="http://schemas.openxmlformats.org/markup-compatibility/2006" xmlns:r="http://schemas.openxmlformats.org/officeDocument/2006/relationships" xmlns:a="http://schemas.openxmlformats.org/drawingml/2006/main" xmlns="">
            <p:blipFill>
              <a:blip r:embed="rId4"/>
              <a:stretch>
                <a:fillRect/>
              </a:stretch>
            </p:blipFill>
          </mc:Fallback>
        </mc:AlternateContent>
        <p:spPr>
          <a:xfrm>
            <a:off x="5078659" y="2509317"/>
            <a:ext cx="3953581" cy="3317691"/>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Experiment</a:t>
            </a:r>
            <a:endParaRPr lang="en-US" dirty="0"/>
          </a:p>
        </p:txBody>
      </p:sp>
      <p:pic>
        <p:nvPicPr>
          <p:cNvPr id="7" name="Participant4RobotRescue-desktop.m4v">
            <a:hlinkClick r:id="" action="ppaction://media"/>
          </p:cNvPr>
          <p:cNvPicPr/>
          <p:nvPr>
            <p:ph idx="1"/>
            <a:videoFile r:link="rId1"/>
          </p:nvPr>
        </p:nvPicPr>
        <p:blipFill>
          <a:blip r:embed="rId3"/>
          <a:stretch>
            <a:fillRect/>
          </a:stretch>
        </p:blipFill>
        <p:spPr>
          <a:xfrm>
            <a:off x="457200" y="2544762"/>
            <a:ext cx="8229600" cy="308610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02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6" name="Content Placeholder 5" descr="new gesturedistribution_with-labels.pdf"/>
          <p:cNvPicPr>
            <a:picLocks noGrp="1" noChangeAspect="1"/>
          </p:cNvPicPr>
          <p:nvPr>
            <p:ph idx="1"/>
          </p:nvPr>
        </p:nvPicPr>
        <mc:AlternateContent>
          <mc:Choice xmlns:ma="http://schemas.microsoft.com/office/mac/drawingml/2008/main" Requires="ma">
            <p:blipFill>
              <a:blip r:embed="rId2"/>
              <a:srcRect t="-2335" b="-2335"/>
              <a:stretch>
                <a:fillRect/>
              </a:stretch>
            </p:blipFill>
          </mc:Choice>
          <mc:Fallback>
            <p:blipFill>
              <a:blip r:embed="rId3"/>
              <a:srcRect t="-2335" b="-2335"/>
              <a:stretch>
                <a:fillRect/>
              </a:stretch>
            </p:blipFill>
          </mc:Fallback>
        </mc:AlternateConten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en-US" dirty="0"/>
          </a:p>
        </p:txBody>
      </p:sp>
      <p:sp>
        <p:nvSpPr>
          <p:cNvPr id="5" name="Content Placeholder 4"/>
          <p:cNvSpPr>
            <a:spLocks noGrp="1"/>
          </p:cNvSpPr>
          <p:nvPr>
            <p:ph idx="1"/>
          </p:nvPr>
        </p:nvSpPr>
        <p:spPr>
          <a:xfrm>
            <a:off x="457200" y="1617149"/>
            <a:ext cx="8229600" cy="4783651"/>
          </a:xfrm>
        </p:spPr>
        <p:txBody>
          <a:bodyPr>
            <a:noAutofit/>
          </a:bodyPr>
          <a:lstStyle/>
          <a:p>
            <a:pPr>
              <a:spcAft>
                <a:spcPts val="2400"/>
              </a:spcAft>
            </a:pPr>
            <a:r>
              <a:rPr lang="en-US" sz="1600" dirty="0" smtClean="0"/>
              <a:t>Performance model of table-top touch interfaces based on </a:t>
            </a:r>
            <a:r>
              <a:rPr lang="en-US" sz="1600" dirty="0" err="1" smtClean="0"/>
              <a:t>Fitts’s</a:t>
            </a:r>
            <a:r>
              <a:rPr lang="en-US" sz="1600" dirty="0" smtClean="0"/>
              <a:t> Law</a:t>
            </a:r>
            <a:endParaRPr lang="en-US" sz="1600" dirty="0" smtClean="0"/>
          </a:p>
          <a:p>
            <a:pPr>
              <a:spcAft>
                <a:spcPts val="2400"/>
              </a:spcAft>
            </a:pPr>
            <a:r>
              <a:rPr lang="en-US" sz="1600" dirty="0" smtClean="0"/>
              <a:t>V</a:t>
            </a:r>
            <a:r>
              <a:rPr lang="en-US" sz="1600" dirty="0" smtClean="0"/>
              <a:t>alidation </a:t>
            </a:r>
            <a:r>
              <a:rPr lang="en-US" sz="1600" dirty="0" smtClean="0"/>
              <a:t>of multi-touch human-robot interaction compared to a traditional joystick-based single robot </a:t>
            </a:r>
            <a:r>
              <a:rPr lang="en-US" sz="1600" dirty="0" smtClean="0"/>
              <a:t>interface</a:t>
            </a:r>
          </a:p>
          <a:p>
            <a:pPr>
              <a:spcAft>
                <a:spcPts val="2400"/>
              </a:spcAft>
            </a:pPr>
            <a:r>
              <a:rPr lang="en-US" sz="1600" dirty="0" smtClean="0"/>
              <a:t>Algorithm for five-point hand identification and finger registration </a:t>
            </a:r>
          </a:p>
          <a:p>
            <a:pPr>
              <a:spcAft>
                <a:spcPts val="2400"/>
              </a:spcAft>
            </a:pPr>
            <a:r>
              <a:rPr lang="en-US" sz="1600" dirty="0" smtClean="0"/>
              <a:t>Dynamically </a:t>
            </a:r>
            <a:r>
              <a:rPr lang="en-US" sz="1600" dirty="0" smtClean="0"/>
              <a:t>resizing, ergonomic, and multi-</a:t>
            </a:r>
            <a:r>
              <a:rPr lang="en-US" sz="1600" dirty="0" smtClean="0"/>
              <a:t>touch (DREAM) </a:t>
            </a:r>
            <a:r>
              <a:rPr lang="en-US" sz="1600" dirty="0" smtClean="0"/>
              <a:t>controller for joystick </a:t>
            </a:r>
            <a:r>
              <a:rPr lang="en-US" sz="1600" dirty="0" smtClean="0"/>
              <a:t>emulation</a:t>
            </a:r>
            <a:endParaRPr lang="en-US" sz="1600" dirty="0" smtClean="0"/>
          </a:p>
          <a:p>
            <a:pPr>
              <a:spcAft>
                <a:spcPts val="2400"/>
              </a:spcAft>
            </a:pPr>
            <a:r>
              <a:rPr lang="en-US" sz="1600" dirty="0" smtClean="0"/>
              <a:t>Taxonomy and coding rule set for multi-touch multi-robot interaction on tabletop </a:t>
            </a:r>
            <a:r>
              <a:rPr lang="en-US" sz="1600" dirty="0" smtClean="0"/>
              <a:t>surfaces</a:t>
            </a:r>
          </a:p>
          <a:p>
            <a:pPr>
              <a:spcAft>
                <a:spcPts val="2400"/>
              </a:spcAft>
            </a:pPr>
            <a:r>
              <a:rPr lang="en-US" sz="1600" dirty="0" smtClean="0"/>
              <a:t>A user generated multi-touch gesture set optimized and tested for ease of </a:t>
            </a:r>
            <a:r>
              <a:rPr lang="en-US" sz="1600" dirty="0" smtClean="0"/>
              <a:t>learning</a:t>
            </a:r>
          </a:p>
          <a:p>
            <a:pPr>
              <a:spcAft>
                <a:spcPts val="2400"/>
              </a:spcAft>
            </a:pPr>
            <a:r>
              <a:rPr lang="en-US" sz="1600" dirty="0" smtClean="0"/>
              <a:t>Integrated </a:t>
            </a:r>
            <a:r>
              <a:rPr lang="en-US" sz="1600" dirty="0" smtClean="0"/>
              <a:t>interface designed specifically for multi-touch interaction that combines high level command and control of robot teams and individual control of single </a:t>
            </a:r>
            <a:r>
              <a:rPr lang="en-US" sz="1600" dirty="0" smtClean="0"/>
              <a:t>robots</a:t>
            </a:r>
            <a:endParaRPr lang="en-US" sz="1600"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Tech: Robots</a:t>
            </a:r>
            <a:endParaRPr lang="en-US" dirty="0"/>
          </a:p>
        </p:txBody>
      </p:sp>
      <p:pic>
        <p:nvPicPr>
          <p:cNvPr id="7" name="Content Placeholder 6" descr="CIMG0787.JPG"/>
          <p:cNvPicPr>
            <a:picLocks noGrp="1" noChangeAspect="1"/>
          </p:cNvPicPr>
          <p:nvPr>
            <p:ph sz="half" idx="2"/>
          </p:nvPr>
        </p:nvPicPr>
        <p:blipFill>
          <a:blip r:embed="rId2"/>
          <a:srcRect l="-8222" r="-8222"/>
          <a:stretch>
            <a:fillRect/>
          </a:stretch>
        </p:blipFill>
        <p:spPr/>
      </p:pic>
      <p:pic>
        <p:nvPicPr>
          <p:cNvPr id="10" name="Content Placeholder 9" descr="CIMG4905.JPG"/>
          <p:cNvPicPr>
            <a:picLocks noGrp="1" noChangeAspect="1"/>
          </p:cNvPicPr>
          <p:nvPr>
            <p:ph sz="half" idx="1"/>
          </p:nvPr>
        </p:nvPicPr>
        <p:blipFill>
          <a:blip r:embed="rId3"/>
          <a:srcRect l="-8222" r="-8222"/>
          <a:stretch>
            <a:fillRect/>
          </a:stretch>
        </p:blip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extBox 1"/>
          <p:cNvSpPr txBox="1"/>
          <p:nvPr/>
        </p:nvSpPr>
        <p:spPr>
          <a:xfrm>
            <a:off x="148823" y="6349541"/>
            <a:ext cx="1497074" cy="369332"/>
          </a:xfrm>
          <a:prstGeom prst="rect">
            <a:avLst/>
          </a:prstGeom>
          <a:noFill/>
        </p:spPr>
        <p:txBody>
          <a:bodyPr wrap="none" rtlCol="0">
            <a:spAutoFit/>
          </a:bodyPr>
          <a:lstStyle/>
          <a:p>
            <a:r>
              <a:rPr lang="en-US" dirty="0" smtClean="0"/>
              <a:t>Backup Slides</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Implementations</a:t>
            </a:r>
            <a:endParaRPr lang="en-US" dirty="0"/>
          </a:p>
        </p:txBody>
      </p:sp>
      <p:pic>
        <p:nvPicPr>
          <p:cNvPr id="6" name="Content Placeholder 5" descr="landscape_drawing.pdf"/>
          <p:cNvPicPr>
            <a:picLocks noGrp="1" noChangeAspect="1"/>
          </p:cNvPicPr>
          <p:nvPr>
            <p:ph idx="1"/>
          </p:nvPr>
        </p:nvPicPr>
        <mc:AlternateContent xmlns:ma="http://schemas.microsoft.com/office/mac/drawingml/2008/main">
          <mc:Choice Requires="ma">
            <p:blipFill>
              <a:blip r:embed="rId2"/>
              <a:srcRect t="-5725" b="-5725"/>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t="-5725" b="-5725"/>
              <a:stretch>
                <a:fillRect/>
              </a:stretch>
            </p:blipFill>
          </mc:Fallback>
        </mc:AlternateConten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Implementations</a:t>
            </a:r>
            <a:endParaRPr lang="en-US" dirty="0"/>
          </a:p>
        </p:txBody>
      </p:sp>
      <p:pic>
        <p:nvPicPr>
          <p:cNvPr id="5" name="Content Placeholder 4" descr="close-up_drawing.pdf"/>
          <p:cNvPicPr>
            <a:picLocks noGrp="1" noChangeAspect="1"/>
          </p:cNvPicPr>
          <p:nvPr>
            <p:ph idx="1"/>
          </p:nvPr>
        </p:nvPicPr>
        <mc:AlternateContent xmlns:ma="http://schemas.microsoft.com/office/mac/drawingml/2008/main">
          <mc:Choice Requires="ma">
            <p:blipFill>
              <a:blip r:embed="rId2"/>
              <a:srcRect l="-20563" r="-20563"/>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l="-20563" r="-20563"/>
              <a:stretch>
                <a:fillRect/>
              </a:stretch>
            </p:blipFill>
          </mc:Fallback>
        </mc:AlternateConten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Area Explored</a:t>
            </a:r>
            <a:endParaRPr lang="en-US" dirty="0"/>
          </a:p>
        </p:txBody>
      </p:sp>
      <p:pic>
        <p:nvPicPr>
          <p:cNvPr id="6" name="Content Placeholder 5" descr="latex-image-1.pdf"/>
          <p:cNvPicPr>
            <a:picLocks noGrp="1" noChangeAspect="1"/>
          </p:cNvPicPr>
          <p:nvPr>
            <p:ph idx="1"/>
          </p:nvPr>
        </p:nvPicPr>
        <mc:AlternateContent xmlns:ma="http://schemas.microsoft.com/office/mac/drawingml/2008/main">
          <mc:Choice Requires="ma">
            <p:blipFill>
              <a:blip r:embed="rId2"/>
              <a:srcRect t="-5788" b="-5788"/>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t="-5788" b="-5788"/>
              <a:stretch>
                <a:fillRect/>
              </a:stretch>
            </p:blipFill>
          </mc:Fallback>
        </mc:AlternateConten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Area Explored</a:t>
            </a:r>
            <a:endParaRPr lang="en-US" dirty="0"/>
          </a:p>
        </p:txBody>
      </p:sp>
      <p:sp>
        <p:nvSpPr>
          <p:cNvPr id="3" name="Content Placeholder 2"/>
          <p:cNvSpPr>
            <a:spLocks noGrp="1"/>
          </p:cNvSpPr>
          <p:nvPr>
            <p:ph idx="1"/>
          </p:nvPr>
        </p:nvSpPr>
        <p:spPr>
          <a:xfrm>
            <a:off x="457200" y="1775191"/>
            <a:ext cx="8229600" cy="4625609"/>
          </a:xfrm>
        </p:spPr>
        <p:txBody>
          <a:bodyPr>
            <a:normAutofit/>
          </a:bodyPr>
          <a:lstStyle/>
          <a:p>
            <a:pPr>
              <a:spcAft>
                <a:spcPts val="1200"/>
              </a:spcAft>
            </a:pPr>
            <a:r>
              <a:rPr lang="en-US" sz="2800" dirty="0" smtClean="0"/>
              <a:t>Farther using </a:t>
            </a:r>
            <a:r>
              <a:rPr lang="en-US" sz="2800" b="1" dirty="0" err="1" smtClean="0"/>
              <a:t>Joystick:Window</a:t>
            </a:r>
            <a:r>
              <a:rPr lang="en-US" sz="2800" b="1" dirty="0" smtClean="0"/>
              <a:t> </a:t>
            </a:r>
            <a:r>
              <a:rPr lang="en-US" sz="2800" dirty="0" smtClean="0"/>
              <a:t>then </a:t>
            </a:r>
            <a:r>
              <a:rPr lang="en-US" sz="2800" b="1" dirty="0" err="1" smtClean="0"/>
              <a:t>DiamondTouch:Window</a:t>
            </a:r>
            <a:r>
              <a:rPr lang="en-US" sz="2800" b="1" dirty="0" smtClean="0"/>
              <a:t> </a:t>
            </a:r>
            <a:r>
              <a:rPr lang="en-US" sz="2800" dirty="0" smtClean="0"/>
              <a:t>with weak significance </a:t>
            </a:r>
            <a:r>
              <a:rPr lang="en-US" sz="2800" i="1" dirty="0" smtClean="0"/>
              <a:t>(</a:t>
            </a:r>
            <a:r>
              <a:rPr lang="en-US" sz="2800" i="1" dirty="0" err="1" smtClean="0"/>
              <a:t>p</a:t>
            </a:r>
            <a:r>
              <a:rPr lang="en-US" sz="2800" i="1" dirty="0" smtClean="0"/>
              <a:t> = 0.07, t(11) = 2.02)*</a:t>
            </a:r>
            <a:endParaRPr lang="en-US" sz="2800" dirty="0" smtClean="0"/>
          </a:p>
          <a:p>
            <a:pPr>
              <a:spcAft>
                <a:spcPts val="1200"/>
              </a:spcAft>
            </a:pPr>
            <a:r>
              <a:rPr lang="en-US" sz="2800" dirty="0" smtClean="0"/>
              <a:t>Farther using </a:t>
            </a:r>
            <a:r>
              <a:rPr lang="en-US" sz="2800" b="1" dirty="0" err="1" smtClean="0"/>
              <a:t>Surface:Window</a:t>
            </a:r>
            <a:r>
              <a:rPr lang="en-US" sz="2800" b="1" dirty="0" smtClean="0"/>
              <a:t> </a:t>
            </a:r>
            <a:r>
              <a:rPr lang="en-US" sz="2800" dirty="0" smtClean="0"/>
              <a:t>then </a:t>
            </a:r>
            <a:r>
              <a:rPr lang="en-US" sz="2800" b="1" dirty="0" err="1" smtClean="0"/>
              <a:t>DiamondTouch:Window</a:t>
            </a:r>
            <a:r>
              <a:rPr lang="en-US" sz="2800" b="1" dirty="0" smtClean="0"/>
              <a:t> </a:t>
            </a:r>
            <a:r>
              <a:rPr lang="en-US" sz="2800" dirty="0" smtClean="0"/>
              <a:t>with weak significance </a:t>
            </a:r>
            <a:r>
              <a:rPr lang="en-US" sz="2800" i="1" dirty="0" smtClean="0"/>
              <a:t>(</a:t>
            </a:r>
            <a:r>
              <a:rPr lang="en-US" sz="2800" i="1" dirty="0" err="1" smtClean="0"/>
              <a:t>p</a:t>
            </a:r>
            <a:r>
              <a:rPr lang="en-US" sz="2800" i="1" dirty="0" smtClean="0"/>
              <a:t> = 0.056, t(10) = 2.16)*</a:t>
            </a:r>
          </a:p>
          <a:p>
            <a:pPr>
              <a:spcAft>
                <a:spcPts val="1200"/>
              </a:spcAft>
            </a:pPr>
            <a:r>
              <a:rPr lang="en-US" sz="2800" dirty="0" smtClean="0"/>
              <a:t>Farther using </a:t>
            </a:r>
            <a:r>
              <a:rPr lang="en-US" sz="2800" b="1" dirty="0" err="1" smtClean="0"/>
              <a:t>Surface:FullScreen</a:t>
            </a:r>
            <a:r>
              <a:rPr lang="en-US" sz="2800" b="1" dirty="0" smtClean="0"/>
              <a:t> </a:t>
            </a:r>
            <a:r>
              <a:rPr lang="en-US" sz="2800" dirty="0" smtClean="0"/>
              <a:t>then </a:t>
            </a:r>
            <a:r>
              <a:rPr lang="en-US" sz="2800" b="1" dirty="0" err="1" smtClean="0"/>
              <a:t>DiamondTouch:Window</a:t>
            </a:r>
            <a:r>
              <a:rPr lang="en-US" sz="2800" b="1" dirty="0" smtClean="0"/>
              <a:t> </a:t>
            </a:r>
            <a:r>
              <a:rPr lang="en-US" sz="2800" dirty="0" smtClean="0"/>
              <a:t>with weak significance </a:t>
            </a:r>
            <a:r>
              <a:rPr lang="en-US" sz="2800" i="1" dirty="0" smtClean="0"/>
              <a:t>(</a:t>
            </a:r>
            <a:r>
              <a:rPr lang="en-US" sz="2800" i="1" dirty="0" err="1" smtClean="0"/>
              <a:t>p</a:t>
            </a:r>
            <a:r>
              <a:rPr lang="en-US" sz="2800" i="1" dirty="0" smtClean="0"/>
              <a:t> = 0.09, t(10) = 1.85)*</a:t>
            </a:r>
          </a:p>
          <a:p>
            <a:pPr>
              <a:spcAft>
                <a:spcPts val="1200"/>
              </a:spcAft>
            </a:pPr>
            <a:endParaRPr lang="en-US" sz="2800" dirty="0"/>
          </a:p>
        </p:txBody>
      </p:sp>
      <p:sp>
        <p:nvSpPr>
          <p:cNvPr id="4" name="TextBox 3"/>
          <p:cNvSpPr txBox="1"/>
          <p:nvPr/>
        </p:nvSpPr>
        <p:spPr>
          <a:xfrm>
            <a:off x="570154" y="6216134"/>
            <a:ext cx="8116646" cy="369332"/>
          </a:xfrm>
          <a:prstGeom prst="rect">
            <a:avLst/>
          </a:prstGeom>
          <a:noFill/>
        </p:spPr>
        <p:txBody>
          <a:bodyPr wrap="square" rtlCol="0">
            <a:spAutoFit/>
          </a:bodyPr>
          <a:lstStyle/>
          <a:p>
            <a:pPr algn="ctr"/>
            <a:r>
              <a:rPr lang="en-US" dirty="0" smtClean="0"/>
              <a:t>*using a one- tailed unpaired </a:t>
            </a:r>
            <a:r>
              <a:rPr lang="en-US" dirty="0" err="1" smtClean="0"/>
              <a:t>t</a:t>
            </a:r>
            <a:r>
              <a:rPr lang="en-US" dirty="0" smtClean="0"/>
              <a:t>-test with unequal variance with </a:t>
            </a:r>
            <a:r>
              <a:rPr lang="en-US" dirty="0" err="1" smtClean="0"/>
              <a:t>α</a:t>
            </a:r>
            <a:r>
              <a:rPr lang="en-US" dirty="0" smtClean="0"/>
              <a:t> = 0.05</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Victims Found</a:t>
            </a:r>
            <a:endParaRPr lang="en-US" dirty="0"/>
          </a:p>
        </p:txBody>
      </p:sp>
      <p:pic>
        <p:nvPicPr>
          <p:cNvPr id="4" name="Content Placeholder 3" descr="latex-image-1.pdf"/>
          <p:cNvPicPr>
            <a:picLocks noGrp="1" noChangeAspect="1"/>
          </p:cNvPicPr>
          <p:nvPr>
            <p:ph idx="1"/>
          </p:nvPr>
        </p:nvPicPr>
        <mc:AlternateContent xmlns:ma="http://schemas.microsoft.com/office/mac/drawingml/2008/main">
          <mc:Choice Requires="ma">
            <p:blipFill>
              <a:blip r:embed="rId2"/>
              <a:srcRect t="-5872" b="-5872"/>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t="-5872" b="-5872"/>
              <a:stretch>
                <a:fillRect/>
              </a:stretch>
            </p:blipFill>
          </mc:Fallback>
        </mc:AlternateConten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Victims Found</a:t>
            </a:r>
            <a:endParaRPr lang="en-US" dirty="0"/>
          </a:p>
        </p:txBody>
      </p:sp>
      <p:sp>
        <p:nvSpPr>
          <p:cNvPr id="3" name="Content Placeholder 2"/>
          <p:cNvSpPr>
            <a:spLocks noGrp="1"/>
          </p:cNvSpPr>
          <p:nvPr>
            <p:ph idx="1"/>
          </p:nvPr>
        </p:nvSpPr>
        <p:spPr>
          <a:xfrm>
            <a:off x="457200" y="1775191"/>
            <a:ext cx="8229600" cy="4625609"/>
          </a:xfrm>
        </p:spPr>
        <p:txBody>
          <a:bodyPr/>
          <a:lstStyle/>
          <a:p>
            <a:pPr>
              <a:spcAft>
                <a:spcPts val="3000"/>
              </a:spcAft>
            </a:pPr>
            <a:r>
              <a:rPr lang="en-US" b="1" dirty="0" err="1" smtClean="0"/>
              <a:t>Surface:Window</a:t>
            </a:r>
            <a:r>
              <a:rPr lang="en-US" b="1" dirty="0" smtClean="0"/>
              <a:t> </a:t>
            </a:r>
            <a:r>
              <a:rPr lang="en-US" dirty="0" smtClean="0"/>
              <a:t>showed a 23% and 16% increase compared to </a:t>
            </a:r>
            <a:r>
              <a:rPr lang="en-US" b="1" dirty="0" err="1" smtClean="0"/>
              <a:t>Joystick:Window</a:t>
            </a:r>
            <a:r>
              <a:rPr lang="en-US" b="1" dirty="0" smtClean="0"/>
              <a:t> </a:t>
            </a:r>
            <a:r>
              <a:rPr lang="en-US" dirty="0" smtClean="0"/>
              <a:t>and </a:t>
            </a:r>
            <a:r>
              <a:rPr lang="en-US" b="1" dirty="0" err="1" smtClean="0"/>
              <a:t>DiamondTouch:Window</a:t>
            </a:r>
            <a:r>
              <a:rPr lang="en-US" b="1" dirty="0" smtClean="0"/>
              <a:t> </a:t>
            </a:r>
            <a:r>
              <a:rPr lang="en-US" dirty="0" smtClean="0"/>
              <a:t>respectively</a:t>
            </a:r>
          </a:p>
          <a:p>
            <a:r>
              <a:rPr lang="en-US" b="1" dirty="0" err="1" smtClean="0"/>
              <a:t>Surface:FullScreen</a:t>
            </a:r>
            <a:r>
              <a:rPr lang="en-US" b="1" dirty="0" smtClean="0"/>
              <a:t> </a:t>
            </a:r>
            <a:r>
              <a:rPr lang="en-US" dirty="0" smtClean="0"/>
              <a:t>showed a 16% and 9% increase compared to </a:t>
            </a:r>
            <a:r>
              <a:rPr lang="en-US" b="1" dirty="0" err="1" smtClean="0"/>
              <a:t>Joystick:Window</a:t>
            </a:r>
            <a:r>
              <a:rPr lang="en-US" b="1" dirty="0" smtClean="0"/>
              <a:t> </a:t>
            </a:r>
            <a:r>
              <a:rPr lang="en-US" dirty="0" smtClean="0"/>
              <a:t>and </a:t>
            </a:r>
            <a:r>
              <a:rPr lang="en-US" b="1" dirty="0" err="1" smtClean="0"/>
              <a:t>DiamondTouch:Window</a:t>
            </a:r>
            <a:r>
              <a:rPr lang="en-US" b="1" dirty="0" smtClean="0"/>
              <a:t> </a:t>
            </a:r>
            <a:r>
              <a:rPr lang="en-US" dirty="0" smtClean="0"/>
              <a:t>respectively</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Incidents</a:t>
            </a:r>
            <a:endParaRPr lang="en-US" dirty="0"/>
          </a:p>
        </p:txBody>
      </p:sp>
      <p:pic>
        <p:nvPicPr>
          <p:cNvPr id="4" name="Content Placeholder 3" descr="latex-image-1.pdf"/>
          <p:cNvPicPr>
            <a:picLocks noGrp="1" noChangeAspect="1"/>
          </p:cNvPicPr>
          <p:nvPr>
            <p:ph idx="1"/>
          </p:nvPr>
        </p:nvPicPr>
        <mc:AlternateContent xmlns:ma="http://schemas.microsoft.com/office/mac/drawingml/2008/main">
          <mc:Choice Requires="ma">
            <p:blipFill>
              <a:blip r:embed="rId2"/>
              <a:srcRect t="-11128" b="-11128"/>
              <a:stretch>
                <a:fillRect/>
              </a:stretch>
            </p:blipFill>
          </mc:Choice>
          <mc:Fallback xmlns:ma="http://schemas.microsoft.com/office/mac/drawingml/2008/main" xmlns="" xmlns:a="http://schemas.openxmlformats.org/drawingml/2006/main" xmlns:r="http://schemas.openxmlformats.org/officeDocument/2006/relationships" xmlns:mc="http://schemas.openxmlformats.org/markup-compatibility/2006" xmlns:mv="urn:schemas-microsoft-com:mac:vml" xmlns:p="http://schemas.openxmlformats.org/presentationml/2006/main">
            <p:blipFill>
              <a:blip r:embed="rId3"/>
              <a:srcRect t="-11128" b="-11128"/>
              <a:stretch>
                <a:fillRect/>
              </a:stretch>
            </p:blipFill>
          </mc:Fallback>
        </mc:AlternateConten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Changing Tech: NCO</a:t>
            </a:r>
            <a:endParaRPr lang="en-US" dirty="0"/>
          </a:p>
        </p:txBody>
      </p:sp>
      <p:sp>
        <p:nvSpPr>
          <p:cNvPr id="17" name="Content Placeholder 16"/>
          <p:cNvSpPr>
            <a:spLocks noGrp="1"/>
          </p:cNvSpPr>
          <p:nvPr>
            <p:ph sz="half" idx="1"/>
          </p:nvPr>
        </p:nvSpPr>
        <p:spPr>
          <a:xfrm>
            <a:off x="457200" y="1773936"/>
            <a:ext cx="4191000" cy="4623816"/>
          </a:xfrm>
        </p:spPr>
        <p:txBody>
          <a:bodyPr>
            <a:normAutofit fontScale="92500" lnSpcReduction="20000"/>
          </a:bodyPr>
          <a:lstStyle/>
          <a:p>
            <a:pPr>
              <a:spcAft>
                <a:spcPts val="600"/>
              </a:spcAft>
            </a:pPr>
            <a:r>
              <a:rPr lang="en-US" dirty="0" smtClean="0"/>
              <a:t>Network Centric Operation Theory</a:t>
            </a:r>
          </a:p>
          <a:p>
            <a:pPr lvl="1">
              <a:spcAft>
                <a:spcPts val="600"/>
              </a:spcAft>
            </a:pPr>
            <a:r>
              <a:rPr lang="en-US" dirty="0" smtClean="0"/>
              <a:t>Improves information sharing</a:t>
            </a:r>
          </a:p>
          <a:p>
            <a:pPr lvl="1">
              <a:spcAft>
                <a:spcPts val="600"/>
              </a:spcAft>
            </a:pPr>
            <a:r>
              <a:rPr lang="en-US" dirty="0" smtClean="0"/>
              <a:t>Information sharing enhances shared situation awareness</a:t>
            </a:r>
          </a:p>
          <a:p>
            <a:pPr lvl="1">
              <a:spcAft>
                <a:spcPts val="600"/>
              </a:spcAft>
            </a:pPr>
            <a:r>
              <a:rPr lang="en-US" dirty="0" smtClean="0"/>
              <a:t>Shared situation awareness enables collaboration and self-synchronization</a:t>
            </a:r>
          </a:p>
          <a:p>
            <a:pPr lvl="1">
              <a:spcAft>
                <a:spcPts val="600"/>
              </a:spcAft>
            </a:pPr>
            <a:r>
              <a:rPr lang="en-US" dirty="0" smtClean="0"/>
              <a:t>Therefore, a dramatic increase in mission effectiveness.</a:t>
            </a:r>
          </a:p>
        </p:txBody>
      </p:sp>
      <p:pic>
        <p:nvPicPr>
          <p:cNvPr id="23" name="Content Placeholder 22" descr="P1010068.JPG"/>
          <p:cNvPicPr>
            <a:picLocks noGrp="1" noChangeAspect="1"/>
          </p:cNvPicPr>
          <p:nvPr>
            <p:ph sz="half" idx="2"/>
          </p:nvPr>
        </p:nvPicPr>
        <p:blipFill>
          <a:blip r:embed="rId2"/>
          <a:srcRect l="-11184" r="-11184"/>
          <a:stretch>
            <a:fillRect/>
          </a:stretch>
        </p:blip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Changing Tech: NCO</a:t>
            </a:r>
            <a:endParaRPr lang="en-US" dirty="0"/>
          </a:p>
        </p:txBody>
      </p:sp>
      <p:pic>
        <p:nvPicPr>
          <p:cNvPr id="6" name="Content Placeholder 5" descr="P1000674.JPG"/>
          <p:cNvPicPr>
            <a:picLocks noGrp="1" noChangeAspect="1"/>
          </p:cNvPicPr>
          <p:nvPr>
            <p:ph idx="1"/>
          </p:nvPr>
        </p:nvPicPr>
        <p:blipFill>
          <a:blip r:embed="rId2"/>
          <a:srcRect l="-9282" r="-9282"/>
          <a:stretch>
            <a:fillRect/>
          </a:stretch>
        </p:blip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Changing Tech: NCO</a:t>
            </a:r>
            <a:endParaRPr lang="en-US" dirty="0"/>
          </a:p>
        </p:txBody>
      </p:sp>
      <p:pic>
        <p:nvPicPr>
          <p:cNvPr id="9" name="Content Placeholder 8" descr="P1000673.JPG"/>
          <p:cNvPicPr>
            <a:picLocks noGrp="1" noChangeAspect="1"/>
          </p:cNvPicPr>
          <p:nvPr>
            <p:ph idx="1"/>
          </p:nvPr>
        </p:nvPicPr>
        <p:blipFill>
          <a:blip r:embed="rId2"/>
          <a:srcRect l="-9300" r="-9300"/>
          <a:stretch>
            <a:fillRect/>
          </a:stretch>
        </p:blipFill>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Module.thmx</Template>
  <TotalTime>4284</TotalTime>
  <Words>1044</Words>
  <Application>Microsoft Macintosh PowerPoint</Application>
  <PresentationFormat>On-screen Show (4:3)</PresentationFormat>
  <Paragraphs>178</Paragraphs>
  <Slides>67</Slides>
  <Notes>7</Notes>
  <HiddenSlides>0</HiddenSlides>
  <MMClips>6</MMClips>
  <ScaleCrop>false</ScaleCrop>
  <HeadingPairs>
    <vt:vector size="6" baseType="variant">
      <vt:variant>
        <vt:lpstr>Design Template</vt:lpstr>
      </vt:variant>
      <vt:variant>
        <vt:i4>1</vt:i4>
      </vt:variant>
      <vt:variant>
        <vt:lpstr>Links</vt:lpstr>
      </vt:variant>
      <vt:variant>
        <vt:i4>1</vt:i4>
      </vt:variant>
      <vt:variant>
        <vt:lpstr>Slide Titles</vt:lpstr>
      </vt:variant>
      <vt:variant>
        <vt:i4>67</vt:i4>
      </vt:variant>
    </vt:vector>
  </HeadingPairs>
  <TitlesOfParts>
    <vt:vector size="69" baseType="lpstr">
      <vt:lpstr>Module</vt:lpstr>
      <vt:lpstr>Macintosh HD:Users:mmicire:Documents:UML:2010-06-28-JEM:Blind-FINAL-hsd-jem-6-28-10.doc!OLE_LINK1</vt:lpstr>
      <vt:lpstr>Multi-Touch Interaction  for Robot Command and Control</vt:lpstr>
      <vt:lpstr>State of the Practice</vt:lpstr>
      <vt:lpstr>Command and Control: Our Vision</vt:lpstr>
      <vt:lpstr>Changing Tech: Robots</vt:lpstr>
      <vt:lpstr>Changing Tech: Robots</vt:lpstr>
      <vt:lpstr>Changing Tech: Robots</vt:lpstr>
      <vt:lpstr>Changing Tech: NCO</vt:lpstr>
      <vt:lpstr>Changing Tech: NCO</vt:lpstr>
      <vt:lpstr>Changing Tech: NCO</vt:lpstr>
      <vt:lpstr>Changing Tech:  Multi-Touch</vt:lpstr>
      <vt:lpstr>Scenario</vt:lpstr>
      <vt:lpstr>Problem Statement</vt:lpstr>
      <vt:lpstr>Research Goal</vt:lpstr>
      <vt:lpstr>Outline</vt:lpstr>
      <vt:lpstr>Single Robot Control</vt:lpstr>
      <vt:lpstr>Performance Validation</vt:lpstr>
      <vt:lpstr>Evaluation</vt:lpstr>
      <vt:lpstr>State of Practice: Chording</vt:lpstr>
      <vt:lpstr>Muscle Memory: Video Games</vt:lpstr>
      <vt:lpstr>Concept to Paper Prototype</vt:lpstr>
      <vt:lpstr>Hand Detection Problem</vt:lpstr>
      <vt:lpstr>Human Anatomy is Bounded</vt:lpstr>
      <vt:lpstr>Outline</vt:lpstr>
      <vt:lpstr>Input to the Algorithm</vt:lpstr>
      <vt:lpstr>Hand Detection</vt:lpstr>
      <vt:lpstr>Finger Registration</vt:lpstr>
      <vt:lpstr>Finger Registration</vt:lpstr>
      <vt:lpstr>Hand Registraton</vt:lpstr>
      <vt:lpstr>Performance Validation</vt:lpstr>
      <vt:lpstr>Performance Validation</vt:lpstr>
      <vt:lpstr>Performance Validation</vt:lpstr>
      <vt:lpstr>Performance Validation</vt:lpstr>
      <vt:lpstr>Problem: Finger Registration</vt:lpstr>
      <vt:lpstr>Possible Solution</vt:lpstr>
      <vt:lpstr>Outline</vt:lpstr>
      <vt:lpstr>Form and Function</vt:lpstr>
      <vt:lpstr>DREAM Controller</vt:lpstr>
      <vt:lpstr>Outline</vt:lpstr>
      <vt:lpstr>Surface:Window</vt:lpstr>
      <vt:lpstr>Surface:FullScreen</vt:lpstr>
      <vt:lpstr>DREAM Controller</vt:lpstr>
      <vt:lpstr>Surface:Window</vt:lpstr>
      <vt:lpstr>Surface:FullScreen</vt:lpstr>
      <vt:lpstr>Benefits of Design</vt:lpstr>
      <vt:lpstr>Results: Area Explored</vt:lpstr>
      <vt:lpstr>Results: Victims Found</vt:lpstr>
      <vt:lpstr>Lessons Learned</vt:lpstr>
      <vt:lpstr>Outline</vt:lpstr>
      <vt:lpstr>Experiment Tasks</vt:lpstr>
      <vt:lpstr>Experiment Details</vt:lpstr>
      <vt:lpstr>Example Task</vt:lpstr>
      <vt:lpstr>Gesture Distribution</vt:lpstr>
      <vt:lpstr>Outline</vt:lpstr>
      <vt:lpstr>Our Goal</vt:lpstr>
      <vt:lpstr>Gestures for Robot Control</vt:lpstr>
      <vt:lpstr>Experiment</vt:lpstr>
      <vt:lpstr>Experiment</vt:lpstr>
      <vt:lpstr>Results</vt:lpstr>
      <vt:lpstr>Contributions</vt:lpstr>
      <vt:lpstr>Slide 60</vt:lpstr>
      <vt:lpstr>Future Implementations</vt:lpstr>
      <vt:lpstr>Future Implementations</vt:lpstr>
      <vt:lpstr>Results: Area Explored</vt:lpstr>
      <vt:lpstr>Results: Area Explored</vt:lpstr>
      <vt:lpstr>Results: Victims Found</vt:lpstr>
      <vt:lpstr>Results: Victims Found</vt:lpstr>
      <vt:lpstr>Results: Incidents</vt:lpstr>
    </vt:vector>
  </TitlesOfParts>
  <Company>University of Massachusetts Lowell</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  -  Analysis of Natural Gestures for Controlling Robot Teams on  Multi-touch Tabletop Surfaces</dc:title>
  <dc:creator>Mark Micire</dc:creator>
  <cp:keywords/>
  <cp:lastModifiedBy>Mark Micire</cp:lastModifiedBy>
  <cp:revision>63</cp:revision>
  <cp:lastPrinted>2010-08-23T15:42:04Z</cp:lastPrinted>
  <dcterms:created xsi:type="dcterms:W3CDTF">2010-08-23T13:24:58Z</dcterms:created>
  <dcterms:modified xsi:type="dcterms:W3CDTF">2010-08-23T15:43:59Z</dcterms:modified>
</cp:coreProperties>
</file>